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2" r:id="rId7"/>
    <p:sldId id="266" r:id="rId8"/>
    <p:sldId id="267" r:id="rId9"/>
    <p:sldId id="261" r:id="rId10"/>
    <p:sldId id="268" r:id="rId11"/>
    <p:sldId id="265" r:id="rId12"/>
    <p:sldId id="272" r:id="rId13"/>
    <p:sldId id="274" r:id="rId14"/>
    <p:sldId id="275" r:id="rId15"/>
    <p:sldId id="2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6F0B"/>
    <a:srgbClr val="003E7E"/>
    <a:srgbClr val="F58426"/>
    <a:srgbClr val="F396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57822E-8070-42F7-844A-93696689702E}" v="3" dt="2025-02-06T16:18:26.8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9" autoAdjust="0"/>
    <p:restoredTop sz="94660" autoAdjust="0"/>
  </p:normalViewPr>
  <p:slideViewPr>
    <p:cSldViewPr snapToGrid="0">
      <p:cViewPr varScale="1">
        <p:scale>
          <a:sx n="55" d="100"/>
          <a:sy n="55" d="100"/>
        </p:scale>
        <p:origin x="426" y="48"/>
      </p:cViewPr>
      <p:guideLst/>
    </p:cSldViewPr>
  </p:slideViewPr>
  <p:outlineViewPr>
    <p:cViewPr>
      <p:scale>
        <a:sx n="33" d="100"/>
        <a:sy n="33" d="100"/>
      </p:scale>
      <p:origin x="0" y="-357072"/>
    </p:cViewPr>
  </p:outlineViewPr>
  <p:notesTextViewPr>
    <p:cViewPr>
      <p:scale>
        <a:sx n="1" d="1"/>
        <a:sy n="1" d="1"/>
      </p:scale>
      <p:origin x="0" y="0"/>
    </p:cViewPr>
  </p:notesTextViewPr>
  <p:sorterViewPr>
    <p:cViewPr>
      <p:scale>
        <a:sx n="100" d="100"/>
        <a:sy n="100" d="100"/>
      </p:scale>
      <p:origin x="0" y="-528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Gray" userId="e8c9ca07-0bd2-4c5d-83d7-c0fe0f52bf84" providerId="ADAL" clId="{2C57822E-8070-42F7-844A-93696689702E}"/>
    <pc:docChg chg="undo custSel delSld modSld">
      <pc:chgData name="Tammy Gray" userId="e8c9ca07-0bd2-4c5d-83d7-c0fe0f52bf84" providerId="ADAL" clId="{2C57822E-8070-42F7-844A-93696689702E}" dt="2025-02-06T16:18:56.097" v="128" actId="207"/>
      <pc:docMkLst>
        <pc:docMk/>
      </pc:docMkLst>
      <pc:sldChg chg="modSp mod">
        <pc:chgData name="Tammy Gray" userId="e8c9ca07-0bd2-4c5d-83d7-c0fe0f52bf84" providerId="ADAL" clId="{2C57822E-8070-42F7-844A-93696689702E}" dt="2025-02-06T16:18:56.097" v="128" actId="207"/>
        <pc:sldMkLst>
          <pc:docMk/>
          <pc:sldMk cId="348553409" sldId="256"/>
        </pc:sldMkLst>
        <pc:spChg chg="mod">
          <ac:chgData name="Tammy Gray" userId="e8c9ca07-0bd2-4c5d-83d7-c0fe0f52bf84" providerId="ADAL" clId="{2C57822E-8070-42F7-844A-93696689702E}" dt="2025-02-06T15:13:56.146" v="0" actId="20577"/>
          <ac:spMkLst>
            <pc:docMk/>
            <pc:sldMk cId="348553409" sldId="256"/>
            <ac:spMk id="2" creationId="{93E3A94B-A9BF-AA01-9E9D-A9AB7A829070}"/>
          </ac:spMkLst>
        </pc:spChg>
        <pc:spChg chg="mod">
          <ac:chgData name="Tammy Gray" userId="e8c9ca07-0bd2-4c5d-83d7-c0fe0f52bf84" providerId="ADAL" clId="{2C57822E-8070-42F7-844A-93696689702E}" dt="2025-02-06T16:18:56.097" v="128" actId="207"/>
          <ac:spMkLst>
            <pc:docMk/>
            <pc:sldMk cId="348553409" sldId="256"/>
            <ac:spMk id="3" creationId="{F480A85C-015C-A33B-76D3-063437F1DDBB}"/>
          </ac:spMkLst>
        </pc:spChg>
        <pc:picChg chg="mod">
          <ac:chgData name="Tammy Gray" userId="e8c9ca07-0bd2-4c5d-83d7-c0fe0f52bf84" providerId="ADAL" clId="{2C57822E-8070-42F7-844A-93696689702E}" dt="2025-02-06T16:18:19.712" v="126"/>
          <ac:picMkLst>
            <pc:docMk/>
            <pc:sldMk cId="348553409" sldId="256"/>
            <ac:picMk id="20" creationId="{36218F3A-40B3-F75D-D536-4A11C1A2F130}"/>
          </ac:picMkLst>
        </pc:picChg>
      </pc:sldChg>
      <pc:sldChg chg="modSp mod">
        <pc:chgData name="Tammy Gray" userId="e8c9ca07-0bd2-4c5d-83d7-c0fe0f52bf84" providerId="ADAL" clId="{2C57822E-8070-42F7-844A-93696689702E}" dt="2025-02-06T16:14:47.388" v="118" actId="14100"/>
        <pc:sldMkLst>
          <pc:docMk/>
          <pc:sldMk cId="3226536970" sldId="258"/>
        </pc:sldMkLst>
        <pc:spChg chg="mod">
          <ac:chgData name="Tammy Gray" userId="e8c9ca07-0bd2-4c5d-83d7-c0fe0f52bf84" providerId="ADAL" clId="{2C57822E-8070-42F7-844A-93696689702E}" dt="2025-02-06T16:14:47.388" v="118" actId="14100"/>
          <ac:spMkLst>
            <pc:docMk/>
            <pc:sldMk cId="3226536970" sldId="258"/>
            <ac:spMk id="4" creationId="{298E6D6E-0D52-8069-2F9F-7BA3B2294A31}"/>
          </ac:spMkLst>
        </pc:spChg>
      </pc:sldChg>
      <pc:sldChg chg="modSp mod">
        <pc:chgData name="Tammy Gray" userId="e8c9ca07-0bd2-4c5d-83d7-c0fe0f52bf84" providerId="ADAL" clId="{2C57822E-8070-42F7-844A-93696689702E}" dt="2025-02-06T16:01:39.203" v="35" actId="20577"/>
        <pc:sldMkLst>
          <pc:docMk/>
          <pc:sldMk cId="3730656716" sldId="259"/>
        </pc:sldMkLst>
        <pc:spChg chg="mod">
          <ac:chgData name="Tammy Gray" userId="e8c9ca07-0bd2-4c5d-83d7-c0fe0f52bf84" providerId="ADAL" clId="{2C57822E-8070-42F7-844A-93696689702E}" dt="2025-02-06T16:01:39.203" v="35" actId="20577"/>
          <ac:spMkLst>
            <pc:docMk/>
            <pc:sldMk cId="3730656716" sldId="259"/>
            <ac:spMk id="4" creationId="{03F4BD7D-27EA-0D92-C10E-098D609F6980}"/>
          </ac:spMkLst>
        </pc:spChg>
      </pc:sldChg>
      <pc:sldChg chg="modSp mod">
        <pc:chgData name="Tammy Gray" userId="e8c9ca07-0bd2-4c5d-83d7-c0fe0f52bf84" providerId="ADAL" clId="{2C57822E-8070-42F7-844A-93696689702E}" dt="2025-02-06T16:14:19.732" v="114" actId="14100"/>
        <pc:sldMkLst>
          <pc:docMk/>
          <pc:sldMk cId="3460110566" sldId="260"/>
        </pc:sldMkLst>
        <pc:spChg chg="mod">
          <ac:chgData name="Tammy Gray" userId="e8c9ca07-0bd2-4c5d-83d7-c0fe0f52bf84" providerId="ADAL" clId="{2C57822E-8070-42F7-844A-93696689702E}" dt="2025-02-06T16:14:19.732" v="114" actId="14100"/>
          <ac:spMkLst>
            <pc:docMk/>
            <pc:sldMk cId="3460110566" sldId="260"/>
            <ac:spMk id="2" creationId="{B5DF386D-EA23-45F2-6140-83576B24912A}"/>
          </ac:spMkLst>
        </pc:spChg>
      </pc:sldChg>
      <pc:sldChg chg="modSp mod">
        <pc:chgData name="Tammy Gray" userId="e8c9ca07-0bd2-4c5d-83d7-c0fe0f52bf84" providerId="ADAL" clId="{2C57822E-8070-42F7-844A-93696689702E}" dt="2025-02-06T16:13:56.841" v="112" actId="27636"/>
        <pc:sldMkLst>
          <pc:docMk/>
          <pc:sldMk cId="1777101587" sldId="262"/>
        </pc:sldMkLst>
        <pc:spChg chg="mod">
          <ac:chgData name="Tammy Gray" userId="e8c9ca07-0bd2-4c5d-83d7-c0fe0f52bf84" providerId="ADAL" clId="{2C57822E-8070-42F7-844A-93696689702E}" dt="2025-02-06T16:13:56.841" v="112" actId="27636"/>
          <ac:spMkLst>
            <pc:docMk/>
            <pc:sldMk cId="1777101587" sldId="262"/>
            <ac:spMk id="2" creationId="{AADA555A-FCEF-A305-8BFE-157B91FEAF38}"/>
          </ac:spMkLst>
        </pc:spChg>
        <pc:spChg chg="mod">
          <ac:chgData name="Tammy Gray" userId="e8c9ca07-0bd2-4c5d-83d7-c0fe0f52bf84" providerId="ADAL" clId="{2C57822E-8070-42F7-844A-93696689702E}" dt="2025-02-06T15:33:19.417" v="34" actId="14100"/>
          <ac:spMkLst>
            <pc:docMk/>
            <pc:sldMk cId="1777101587" sldId="262"/>
            <ac:spMk id="4" creationId="{B331BEB2-8DE7-D37C-AAE5-62E2D326421E}"/>
          </ac:spMkLst>
        </pc:spChg>
      </pc:sldChg>
      <pc:sldChg chg="modSp mod">
        <pc:chgData name="Tammy Gray" userId="e8c9ca07-0bd2-4c5d-83d7-c0fe0f52bf84" providerId="ADAL" clId="{2C57822E-8070-42F7-844A-93696689702E}" dt="2025-02-06T16:13:19.062" v="106" actId="14100"/>
        <pc:sldMkLst>
          <pc:docMk/>
          <pc:sldMk cId="3834677323" sldId="267"/>
        </pc:sldMkLst>
        <pc:spChg chg="mod">
          <ac:chgData name="Tammy Gray" userId="e8c9ca07-0bd2-4c5d-83d7-c0fe0f52bf84" providerId="ADAL" clId="{2C57822E-8070-42F7-844A-93696689702E}" dt="2025-02-06T16:13:19.062" v="106" actId="14100"/>
          <ac:spMkLst>
            <pc:docMk/>
            <pc:sldMk cId="3834677323" sldId="267"/>
            <ac:spMk id="2" creationId="{1C35FE58-B9C3-60BF-3A5F-31801ACCDC7B}"/>
          </ac:spMkLst>
        </pc:spChg>
      </pc:sldChg>
      <pc:sldChg chg="del">
        <pc:chgData name="Tammy Gray" userId="e8c9ca07-0bd2-4c5d-83d7-c0fe0f52bf84" providerId="ADAL" clId="{2C57822E-8070-42F7-844A-93696689702E}" dt="2025-02-06T16:02:39.042" v="36" actId="2696"/>
        <pc:sldMkLst>
          <pc:docMk/>
          <pc:sldMk cId="889338837" sldId="269"/>
        </pc:sldMkLst>
      </pc:sldChg>
      <pc:sldChg chg="del">
        <pc:chgData name="Tammy Gray" userId="e8c9ca07-0bd2-4c5d-83d7-c0fe0f52bf84" providerId="ADAL" clId="{2C57822E-8070-42F7-844A-93696689702E}" dt="2025-02-06T16:02:42.827" v="37" actId="2696"/>
        <pc:sldMkLst>
          <pc:docMk/>
          <pc:sldMk cId="820177066" sldId="270"/>
        </pc:sldMkLst>
      </pc:sldChg>
      <pc:sldChg chg="del">
        <pc:chgData name="Tammy Gray" userId="e8c9ca07-0bd2-4c5d-83d7-c0fe0f52bf84" providerId="ADAL" clId="{2C57822E-8070-42F7-844A-93696689702E}" dt="2025-02-06T16:02:46.217" v="38" actId="2696"/>
        <pc:sldMkLst>
          <pc:docMk/>
          <pc:sldMk cId="1740607881" sldId="271"/>
        </pc:sldMkLst>
      </pc:sldChg>
      <pc:sldChg chg="modSp mod">
        <pc:chgData name="Tammy Gray" userId="e8c9ca07-0bd2-4c5d-83d7-c0fe0f52bf84" providerId="ADAL" clId="{2C57822E-8070-42F7-844A-93696689702E}" dt="2025-02-06T16:12:54.689" v="105" actId="14861"/>
        <pc:sldMkLst>
          <pc:docMk/>
          <pc:sldMk cId="3811522255" sldId="272"/>
        </pc:sldMkLst>
        <pc:spChg chg="mod">
          <ac:chgData name="Tammy Gray" userId="e8c9ca07-0bd2-4c5d-83d7-c0fe0f52bf84" providerId="ADAL" clId="{2C57822E-8070-42F7-844A-93696689702E}" dt="2025-02-06T16:03:07.113" v="41" actId="12"/>
          <ac:spMkLst>
            <pc:docMk/>
            <pc:sldMk cId="3811522255" sldId="272"/>
            <ac:spMk id="5" creationId="{44F56A67-42BD-D5AF-318D-91967E83F2BA}"/>
          </ac:spMkLst>
        </pc:spChg>
        <pc:picChg chg="mod">
          <ac:chgData name="Tammy Gray" userId="e8c9ca07-0bd2-4c5d-83d7-c0fe0f52bf84" providerId="ADAL" clId="{2C57822E-8070-42F7-844A-93696689702E}" dt="2025-02-06T16:12:54.689" v="105" actId="14861"/>
          <ac:picMkLst>
            <pc:docMk/>
            <pc:sldMk cId="3811522255" sldId="272"/>
            <ac:picMk id="7" creationId="{AE5EEDDE-B2D4-CC4C-934E-DEB080FDC203}"/>
          </ac:picMkLst>
        </pc:picChg>
      </pc:sldChg>
      <pc:sldChg chg="del">
        <pc:chgData name="Tammy Gray" userId="e8c9ca07-0bd2-4c5d-83d7-c0fe0f52bf84" providerId="ADAL" clId="{2C57822E-8070-42F7-844A-93696689702E}" dt="2025-02-06T16:02:49.389" v="39" actId="2696"/>
        <pc:sldMkLst>
          <pc:docMk/>
          <pc:sldMk cId="2886812200" sldId="273"/>
        </pc:sldMkLst>
      </pc:sldChg>
      <pc:sldChg chg="modSp mod">
        <pc:chgData name="Tammy Gray" userId="e8c9ca07-0bd2-4c5d-83d7-c0fe0f52bf84" providerId="ADAL" clId="{2C57822E-8070-42F7-844A-93696689702E}" dt="2025-02-06T16:12:39.593" v="104" actId="14100"/>
        <pc:sldMkLst>
          <pc:docMk/>
          <pc:sldMk cId="3898355461" sldId="274"/>
        </pc:sldMkLst>
        <pc:spChg chg="mod">
          <ac:chgData name="Tammy Gray" userId="e8c9ca07-0bd2-4c5d-83d7-c0fe0f52bf84" providerId="ADAL" clId="{2C57822E-8070-42F7-844A-93696689702E}" dt="2025-02-06T16:12:39.593" v="104" actId="14100"/>
          <ac:spMkLst>
            <pc:docMk/>
            <pc:sldMk cId="3898355461" sldId="274"/>
            <ac:spMk id="2" creationId="{DC27876A-A20A-EA66-C90E-4D896EECD538}"/>
          </ac:spMkLst>
        </pc:spChg>
        <pc:spChg chg="mod">
          <ac:chgData name="Tammy Gray" userId="e8c9ca07-0bd2-4c5d-83d7-c0fe0f52bf84" providerId="ADAL" clId="{2C57822E-8070-42F7-844A-93696689702E}" dt="2025-02-06T16:05:49.805" v="62" actId="14100"/>
          <ac:spMkLst>
            <pc:docMk/>
            <pc:sldMk cId="3898355461" sldId="274"/>
            <ac:spMk id="4" creationId="{44A31D6B-8CC7-9421-7790-64B76D80B29C}"/>
          </ac:spMkLst>
        </pc:spChg>
        <pc:picChg chg="mod">
          <ac:chgData name="Tammy Gray" userId="e8c9ca07-0bd2-4c5d-83d7-c0fe0f52bf84" providerId="ADAL" clId="{2C57822E-8070-42F7-844A-93696689702E}" dt="2025-02-06T16:04:20.825" v="50" actId="14861"/>
          <ac:picMkLst>
            <pc:docMk/>
            <pc:sldMk cId="3898355461" sldId="274"/>
            <ac:picMk id="6" creationId="{72ABB56E-4046-E78A-0B30-7C51265EE9EE}"/>
          </ac:picMkLst>
        </pc:picChg>
      </pc:sldChg>
      <pc:sldChg chg="modSp mod">
        <pc:chgData name="Tammy Gray" userId="e8c9ca07-0bd2-4c5d-83d7-c0fe0f52bf84" providerId="ADAL" clId="{2C57822E-8070-42F7-844A-93696689702E}" dt="2025-02-06T16:12:26.035" v="102" actId="122"/>
        <pc:sldMkLst>
          <pc:docMk/>
          <pc:sldMk cId="361578678" sldId="275"/>
        </pc:sldMkLst>
        <pc:spChg chg="mod">
          <ac:chgData name="Tammy Gray" userId="e8c9ca07-0bd2-4c5d-83d7-c0fe0f52bf84" providerId="ADAL" clId="{2C57822E-8070-42F7-844A-93696689702E}" dt="2025-02-06T16:12:26.035" v="102" actId="122"/>
          <ac:spMkLst>
            <pc:docMk/>
            <pc:sldMk cId="361578678" sldId="275"/>
            <ac:spMk id="2" creationId="{1C35FE58-B9C3-60BF-3A5F-31801ACCDC7B}"/>
          </ac:spMkLst>
        </pc:spChg>
        <pc:spChg chg="mod">
          <ac:chgData name="Tammy Gray" userId="e8c9ca07-0bd2-4c5d-83d7-c0fe0f52bf84" providerId="ADAL" clId="{2C57822E-8070-42F7-844A-93696689702E}" dt="2025-02-06T16:08:59.100" v="99" actId="14100"/>
          <ac:spMkLst>
            <pc:docMk/>
            <pc:sldMk cId="361578678" sldId="275"/>
            <ac:spMk id="4" creationId="{298E6D6E-0D52-8069-2F9F-7BA3B2294A31}"/>
          </ac:spMkLst>
        </pc:spChg>
        <pc:picChg chg="mod">
          <ac:chgData name="Tammy Gray" userId="e8c9ca07-0bd2-4c5d-83d7-c0fe0f52bf84" providerId="ADAL" clId="{2C57822E-8070-42F7-844A-93696689702E}" dt="2025-02-06T16:07:41.986" v="71" actId="1076"/>
          <ac:picMkLst>
            <pc:docMk/>
            <pc:sldMk cId="361578678" sldId="275"/>
            <ac:picMk id="6" creationId="{15403746-ECB0-8682-1AF0-E0C45713650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2/6/2025</a:t>
            </a:fld>
            <a:endParaRPr lang="en-US" dirty="0"/>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1335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2/6/2025</a:t>
            </a:fld>
            <a:endParaRPr lang="en-US" dirty="0"/>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0715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2/6/2025</a:t>
            </a:fld>
            <a:endParaRPr lang="en-US" dirty="0"/>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2203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2/6/2025</a:t>
            </a:fld>
            <a:endParaRPr lang="en-US" dirty="0"/>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686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2/6/2025</a:t>
            </a:fld>
            <a:endParaRPr lang="en-US" dirty="0"/>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5010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2/6/2025</a:t>
            </a:fld>
            <a:endParaRPr lang="en-US" dirty="0"/>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8091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2/6/2025</a:t>
            </a:fld>
            <a:endParaRPr lang="en-US" dirty="0"/>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7575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2/6/2025</a:t>
            </a:fld>
            <a:endParaRPr lang="en-US" dirty="0"/>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5381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2/6/2025</a:t>
            </a:fld>
            <a:endParaRPr lang="en-US" dirty="0"/>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4982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2/6/2025</a:t>
            </a:fld>
            <a:endParaRPr lang="en-US" dirty="0"/>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0033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2/6/2025</a:t>
            </a:fld>
            <a:endParaRPr lang="en-US" dirty="0"/>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8817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2/6/2025</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dirty="0"/>
          </a:p>
        </p:txBody>
      </p:sp>
    </p:spTree>
    <p:extLst>
      <p:ext uri="{BB962C8B-B14F-4D97-AF65-F5344CB8AC3E}">
        <p14:creationId xmlns:p14="http://schemas.microsoft.com/office/powerpoint/2010/main" val="1298737348"/>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mailto:travel@newpaltz.edu"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travel.state.gov/content/travel/en/international-travel.html" TargetMode="External"/><Relationship Id="rId2" Type="http://schemas.openxmlformats.org/officeDocument/2006/relationships/image" Target="../media/image8.jpeg"/><Relationship Id="rId1" Type="http://schemas.openxmlformats.org/officeDocument/2006/relationships/slideLayout" Target="../slideLayouts/slideLayout8.xml"/><Relationship Id="rId6" Type="http://schemas.openxmlformats.org/officeDocument/2006/relationships/hyperlink" Target="https://travel-europe.europa.eu/etias/what-etias_en" TargetMode="External"/><Relationship Id="rId5" Type="http://schemas.openxmlformats.org/officeDocument/2006/relationships/hyperlink" Target="https://www.oanda.com/currency-converter/en/?from=EUR&amp;to=USD&amp;amount=1" TargetMode="External"/><Relationship Id="rId4" Type="http://schemas.openxmlformats.org/officeDocument/2006/relationships/hyperlink" Target="https://aoprals.state.gov/web920/per_diem.asp"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publicdomainpictures.net/view-image.php?image=59928" TargetMode="External"/><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en/emoji-emotions-face-wondering-2744064/" TargetMode="External"/><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hyperlink" Target="https://www.newpaltz.edu/trave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educba.com/bank-reconciliation-formula/" TargetMode="External"/><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sunynp-my.sharepoint.com/personal/grayt_newpaltz_edu/Documents/From%20F%20Drive/Training/T&amp;N%20reconciliation/NET%20Card%20Reconciliation.docx" TargetMode="External"/><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www.newpaltz.edu/media/travel/Travel%20Req%2052-012_2_Fill_EXT.pdf" TargetMode="External"/><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www.newpaltz.edu/media/travel/Travel%20Expense%20Report%2052-019_Fill_EXT.pdf" TargetMode="External"/><Relationship Id="rId2" Type="http://schemas.openxmlformats.org/officeDocument/2006/relationships/hyperlink" Target="http://www.paymentnet.jpmorgan.com/" TargetMode="External"/><Relationship Id="rId1" Type="http://schemas.openxmlformats.org/officeDocument/2006/relationships/slideLayout" Target="../slideLayouts/slideLayout8.xml"/><Relationship Id="rId4" Type="http://schemas.openxmlformats.org/officeDocument/2006/relationships/hyperlink" Target="https://www.newpaltz.edu/trave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newpaltz.edu/media/travel/Meal%20calculator.xlsx" TargetMode="External"/><Relationship Id="rId2" Type="http://schemas.openxmlformats.org/officeDocument/2006/relationships/hyperlink" Target="https://www.gsa.gov/travel/plan-book/per-diem-rates?gsaredirect=portalcategory" TargetMode="External"/><Relationship Id="rId1" Type="http://schemas.openxmlformats.org/officeDocument/2006/relationships/slideLayout" Target="../slideLayouts/slideLayout8.xml"/><Relationship Id="rId4" Type="http://schemas.openxmlformats.org/officeDocument/2006/relationships/hyperlink" Target="https://www.newpaltz.edu/media/travel/lodging_justification.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E37B132-9C54-4236-8910-3340177AD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a:extLst>
              <a:ext uri="{FF2B5EF4-FFF2-40B4-BE49-F238E27FC236}">
                <a16:creationId xmlns:a16="http://schemas.microsoft.com/office/drawing/2014/main" id="{D472C551-D440-40DF-9260-BDB9AC409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nivers"/>
              <a:ea typeface="+mn-ea"/>
              <a:cs typeface="+mn-cs"/>
            </a:endParaRPr>
          </a:p>
        </p:txBody>
      </p:sp>
      <p:pic>
        <p:nvPicPr>
          <p:cNvPr id="20" name="Picture 19" descr="Miniature aeroplane">
            <a:extLst>
              <a:ext uri="{FF2B5EF4-FFF2-40B4-BE49-F238E27FC236}">
                <a16:creationId xmlns:a16="http://schemas.microsoft.com/office/drawing/2014/main" id="{36218F3A-40B3-F75D-D536-4A11C1A2F130}"/>
              </a:ext>
            </a:extLst>
          </p:cNvPr>
          <p:cNvPicPr>
            <a:picLocks noChangeAspect="1"/>
          </p:cNvPicPr>
          <p:nvPr/>
        </p:nvPicPr>
        <p:blipFill rotWithShape="1">
          <a:blip r:embed="rId2">
            <a:duotone>
              <a:schemeClr val="accent1">
                <a:shade val="45000"/>
                <a:satMod val="135000"/>
              </a:schemeClr>
              <a:prstClr val="white"/>
            </a:duotone>
            <a:alphaModFix amt="35000"/>
            <a:extLst>
              <a:ext uri="{BEBA8EAE-BF5A-486C-A8C5-ECC9F3942E4B}">
                <a14:imgProps xmlns:a14="http://schemas.microsoft.com/office/drawing/2010/main">
                  <a14:imgLayer r:embed="rId3">
                    <a14:imgEffect>
                      <a14:colorTemperature colorTemp="7200"/>
                    </a14:imgEffect>
                  </a14:imgLayer>
                </a14:imgProps>
              </a:ext>
            </a:extLst>
          </a:blip>
          <a:srcRect t="13482" r="1" b="2187"/>
          <a:stretch/>
        </p:blipFill>
        <p:spPr>
          <a:xfrm>
            <a:off x="1" y="10"/>
            <a:ext cx="12183122" cy="6857989"/>
          </a:xfrm>
          <a:prstGeom prst="rect">
            <a:avLst/>
          </a:prstGeom>
          <a:noFill/>
          <a:ln>
            <a:gradFill>
              <a:gsLst>
                <a:gs pos="600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2" name="Title 1">
            <a:extLst>
              <a:ext uri="{FF2B5EF4-FFF2-40B4-BE49-F238E27FC236}">
                <a16:creationId xmlns:a16="http://schemas.microsoft.com/office/drawing/2014/main" id="{93E3A94B-A9BF-AA01-9E9D-A9AB7A829070}"/>
              </a:ext>
            </a:extLst>
          </p:cNvPr>
          <p:cNvSpPr>
            <a:spLocks noGrp="1"/>
          </p:cNvSpPr>
          <p:nvPr>
            <p:ph type="ctrTitle"/>
          </p:nvPr>
        </p:nvSpPr>
        <p:spPr>
          <a:xfrm>
            <a:off x="1671314" y="846096"/>
            <a:ext cx="9064410" cy="2373362"/>
          </a:xfrm>
        </p:spPr>
        <p:txBody>
          <a:bodyPr anchor="b">
            <a:normAutofit/>
          </a:bodyPr>
          <a:lstStyle/>
          <a:p>
            <a:pPr algn="ctr"/>
            <a:r>
              <a:rPr lang="en-US" sz="6600" dirty="0">
                <a:solidFill>
                  <a:srgbClr val="003E7E"/>
                </a:solidFill>
              </a:rPr>
              <a:t>Travel card Training</a:t>
            </a:r>
          </a:p>
        </p:txBody>
      </p:sp>
      <p:sp>
        <p:nvSpPr>
          <p:cNvPr id="3" name="Subtitle 2">
            <a:extLst>
              <a:ext uri="{FF2B5EF4-FFF2-40B4-BE49-F238E27FC236}">
                <a16:creationId xmlns:a16="http://schemas.microsoft.com/office/drawing/2014/main" id="{F480A85C-015C-A33B-76D3-063437F1DDBB}"/>
              </a:ext>
            </a:extLst>
          </p:cNvPr>
          <p:cNvSpPr>
            <a:spLocks noGrp="1"/>
          </p:cNvSpPr>
          <p:nvPr>
            <p:ph type="subTitle" idx="1"/>
          </p:nvPr>
        </p:nvSpPr>
        <p:spPr>
          <a:xfrm>
            <a:off x="8977745" y="6276109"/>
            <a:ext cx="2888673" cy="558112"/>
          </a:xfrm>
          <a:ln>
            <a:solidFill>
              <a:schemeClr val="accent1"/>
            </a:solidFill>
          </a:ln>
        </p:spPr>
        <p:txBody>
          <a:bodyPr anchor="ctr">
            <a:normAutofit/>
          </a:bodyPr>
          <a:lstStyle/>
          <a:p>
            <a:r>
              <a:rPr lang="en-US" sz="2000" dirty="0">
                <a:solidFill>
                  <a:srgbClr val="F56F0B"/>
                </a:solidFill>
              </a:rPr>
              <a:t>Travel Office - 2025</a:t>
            </a:r>
          </a:p>
        </p:txBody>
      </p:sp>
      <p:cxnSp>
        <p:nvCxnSpPr>
          <p:cNvPr id="21" name="Straight Connector 20">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8453437"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5"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340" y="122578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Univers"/>
              <a:ea typeface="+mn-ea"/>
              <a:cs typeface="+mn-cs"/>
            </a:endParaRPr>
          </a:p>
        </p:txBody>
      </p:sp>
      <p:sp>
        <p:nvSpPr>
          <p:cNvPr id="17"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34855" y="1685867"/>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Univers"/>
              <a:ea typeface="+mn-ea"/>
              <a:cs typeface="+mn-cs"/>
            </a:endParaRPr>
          </a:p>
        </p:txBody>
      </p:sp>
      <p:sp>
        <p:nvSpPr>
          <p:cNvPr id="19"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87962" y="2175690"/>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Univers"/>
              <a:ea typeface="+mn-ea"/>
              <a:cs typeface="+mn-cs"/>
            </a:endParaRPr>
          </a:p>
        </p:txBody>
      </p:sp>
    </p:spTree>
    <p:extLst>
      <p:ext uri="{BB962C8B-B14F-4D97-AF65-F5344CB8AC3E}">
        <p14:creationId xmlns:p14="http://schemas.microsoft.com/office/powerpoint/2010/main" val="34855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3960D"/>
            </a:gs>
            <a:gs pos="32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a:extLst>
            <a:ext uri="{FF2B5EF4-FFF2-40B4-BE49-F238E27FC236}">
              <a16:creationId xmlns:a16="http://schemas.microsoft.com/office/drawing/2014/main" id="{48F476CE-135C-2D04-289F-8C6C0A1E7D5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98E6D6E-0D52-8069-2F9F-7BA3B2294A31}"/>
              </a:ext>
            </a:extLst>
          </p:cNvPr>
          <p:cNvSpPr>
            <a:spLocks noGrp="1"/>
          </p:cNvSpPr>
          <p:nvPr>
            <p:ph type="body" sz="half" idx="2"/>
          </p:nvPr>
        </p:nvSpPr>
        <p:spPr>
          <a:xfrm>
            <a:off x="839788" y="899160"/>
            <a:ext cx="10955972" cy="5806440"/>
          </a:xfrm>
        </p:spPr>
        <p:txBody>
          <a:bodyPr>
            <a:normAutofit/>
          </a:bodyPr>
          <a:lstStyle/>
          <a:p>
            <a:pPr marL="457200" marR="0" lvl="0" indent="-457200">
              <a:lnSpc>
                <a:spcPct val="107000"/>
              </a:lnSpc>
              <a:spcBef>
                <a:spcPts val="0"/>
              </a:spcBef>
              <a:spcAft>
                <a:spcPts val="0"/>
              </a:spcAft>
              <a:buFont typeface="+mj-lt"/>
              <a:buAutoNum type="arabicParenR" startAt="6"/>
            </a:pPr>
            <a:r>
              <a:rPr lang="en-US" sz="22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Total the receipts for each category (meals, gas, airfare, etc.) and add the total to the TER for which it belongs to. </a:t>
            </a:r>
          </a:p>
          <a:p>
            <a:pPr marL="457200" marR="0" lvl="0" indent="-457200">
              <a:lnSpc>
                <a:spcPct val="107000"/>
              </a:lnSpc>
              <a:spcBef>
                <a:spcPts val="0"/>
              </a:spcBef>
              <a:spcAft>
                <a:spcPts val="0"/>
              </a:spcAft>
              <a:buFont typeface="+mj-lt"/>
              <a:buAutoNum type="arabicParenR" startAt="6"/>
            </a:pPr>
            <a:r>
              <a:rPr lang="en-US" sz="22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On the right side of the TER, subtract the TCard expenses for this trip, including meals (in the “B” field of the SUMMARY section). </a:t>
            </a:r>
          </a:p>
          <a:p>
            <a:pPr marL="457200" marR="0" lvl="0" indent="-457200">
              <a:lnSpc>
                <a:spcPct val="107000"/>
              </a:lnSpc>
              <a:spcBef>
                <a:spcPts val="0"/>
              </a:spcBef>
              <a:spcAft>
                <a:spcPts val="0"/>
              </a:spcAft>
              <a:buFont typeface="+mj-lt"/>
              <a:buAutoNum type="arabicParenR" startAt="6"/>
            </a:pPr>
            <a:r>
              <a:rPr lang="en-US" sz="22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Calculate the amount to be reimbursed. This will be any amounts not charged on the   TCard. This can also be “zero”.</a:t>
            </a:r>
          </a:p>
          <a:p>
            <a:pPr marL="457200" marR="0" lvl="0" indent="-457200">
              <a:lnSpc>
                <a:spcPct val="107000"/>
              </a:lnSpc>
              <a:spcBef>
                <a:spcPts val="0"/>
              </a:spcBef>
              <a:spcAft>
                <a:spcPts val="0"/>
              </a:spcAft>
              <a:buFont typeface="+mj-lt"/>
              <a:buAutoNum type="arabicParenR" startAt="6"/>
            </a:pPr>
            <a:r>
              <a:rPr lang="en-US" sz="22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After all the TER’s are completed, add the B. totals in the SUMMARY section(s) (of all TER’s) to be sure they equal the current statement’s charges.</a:t>
            </a:r>
          </a:p>
          <a:p>
            <a:pPr marL="457200" marR="0" lvl="0" indent="-457200">
              <a:lnSpc>
                <a:spcPct val="107000"/>
              </a:lnSpc>
              <a:spcBef>
                <a:spcPts val="0"/>
              </a:spcBef>
              <a:spcAft>
                <a:spcPts val="0"/>
              </a:spcAft>
              <a:buFont typeface="+mj-lt"/>
              <a:buAutoNum type="arabicParenR" startAt="6"/>
            </a:pPr>
            <a:r>
              <a:rPr lang="en-US" sz="2200" kern="100" dirty="0">
                <a:solidFill>
                  <a:srgbClr val="003E7E"/>
                </a:solidFill>
                <a:latin typeface="Aptos" panose="020B0004020202020204" pitchFamily="34" charset="0"/>
                <a:ea typeface="Aptos" panose="020B0004020202020204" pitchFamily="34" charset="0"/>
                <a:cs typeface="Times New Roman" panose="02020603050405020304" pitchFamily="18" charset="0"/>
              </a:rPr>
              <a:t> </a:t>
            </a:r>
            <a:r>
              <a:rPr lang="en-US" sz="22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Submit each TER separately with the applicable </a:t>
            </a:r>
            <a:r>
              <a:rPr lang="en-US" sz="2200" u="sng"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receipts</a:t>
            </a:r>
            <a:r>
              <a:rPr lang="en-US" sz="22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 </a:t>
            </a:r>
            <a:r>
              <a:rPr lang="en-US" sz="2200" u="sng"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agenda</a:t>
            </a:r>
            <a:r>
              <a:rPr lang="en-US" sz="22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 and </a:t>
            </a:r>
            <a:r>
              <a:rPr lang="en-US" sz="2200" u="sng"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all forms required</a:t>
            </a:r>
            <a:r>
              <a:rPr lang="en-US" sz="22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 </a:t>
            </a:r>
          </a:p>
          <a:p>
            <a:pPr marL="742950" marR="0" lvl="1" indent="-285750">
              <a:lnSpc>
                <a:spcPct val="107000"/>
              </a:lnSpc>
              <a:spcBef>
                <a:spcPts val="0"/>
              </a:spcBef>
              <a:spcAft>
                <a:spcPts val="0"/>
              </a:spcAft>
              <a:buFont typeface="Wingdings" panose="05000000000000000000" pitchFamily="2" charset="2"/>
              <a:buChar char="v"/>
            </a:pPr>
            <a:r>
              <a:rPr lang="en-US" sz="22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If you are submitting several TER’s in one email, please save each trip as a single PDF (with the TER, agenda, statement, receipts, and any other documents needed) – </a:t>
            </a:r>
            <a:r>
              <a:rPr lang="en-US" sz="2200" b="1"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OR </a:t>
            </a:r>
            <a:r>
              <a:rPr lang="en-US" sz="22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 name each PDF receipt with the REQ number and type of document.</a:t>
            </a:r>
          </a:p>
          <a:p>
            <a:pPr marL="742950" marR="0" lvl="1" indent="-285750">
              <a:lnSpc>
                <a:spcPct val="107000"/>
              </a:lnSpc>
              <a:spcBef>
                <a:spcPts val="0"/>
              </a:spcBef>
              <a:spcAft>
                <a:spcPts val="800"/>
              </a:spcAft>
              <a:buFont typeface="Wingdings" panose="05000000000000000000" pitchFamily="2" charset="2"/>
              <a:buChar char="v"/>
            </a:pPr>
            <a:r>
              <a:rPr lang="en-US" sz="22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Note: Always provide an agenda or schedule </a:t>
            </a:r>
            <a:r>
              <a:rPr lang="en-US" sz="2200" b="1"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from</a:t>
            </a:r>
            <a:r>
              <a:rPr lang="en-US" sz="22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 the conference or itinerary for the event.</a:t>
            </a:r>
          </a:p>
        </p:txBody>
      </p:sp>
    </p:spTree>
    <p:extLst>
      <p:ext uri="{BB962C8B-B14F-4D97-AF65-F5344CB8AC3E}">
        <p14:creationId xmlns:p14="http://schemas.microsoft.com/office/powerpoint/2010/main" val="2338666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100000">
              <a:srgbClr val="F3960D"/>
            </a:gs>
            <a:gs pos="67000">
              <a:schemeClr val="accent2">
                <a:lumMod val="45000"/>
                <a:lumOff val="55000"/>
              </a:schemeClr>
            </a:gs>
            <a:gs pos="100000">
              <a:schemeClr val="accent2">
                <a:lumMod val="30000"/>
                <a:lumOff val="70000"/>
              </a:schemeClr>
            </a:gs>
          </a:gsLst>
          <a:lin ang="5400000" scaled="1"/>
          <a:tileRect/>
        </a:gradFill>
        <a:effectLst/>
      </p:bgPr>
    </p:bg>
    <p:spTree>
      <p:nvGrpSpPr>
        <p:cNvPr id="1" name="">
          <a:extLst>
            <a:ext uri="{FF2B5EF4-FFF2-40B4-BE49-F238E27FC236}">
              <a16:creationId xmlns:a16="http://schemas.microsoft.com/office/drawing/2014/main" id="{AC541FE0-680F-1D6E-35BE-1C2DA784DF8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4A31D6B-8CC7-9421-7790-64B76D80B29C}"/>
              </a:ext>
            </a:extLst>
          </p:cNvPr>
          <p:cNvSpPr>
            <a:spLocks noGrp="1"/>
          </p:cNvSpPr>
          <p:nvPr>
            <p:ph type="body" sz="half" idx="2"/>
          </p:nvPr>
        </p:nvSpPr>
        <p:spPr>
          <a:xfrm>
            <a:off x="839787" y="1173480"/>
            <a:ext cx="10546669" cy="4695508"/>
          </a:xfrm>
        </p:spPr>
        <p:txBody>
          <a:bodyPr>
            <a:normAutofit fontScale="92500"/>
          </a:bodyPr>
          <a:lstStyle/>
          <a:p>
            <a:pPr marL="342900" marR="0" lvl="0" indent="-342900">
              <a:lnSpc>
                <a:spcPct val="107000"/>
              </a:lnSpc>
              <a:spcBef>
                <a:spcPts val="0"/>
              </a:spcBef>
              <a:spcAft>
                <a:spcPts val="0"/>
              </a:spcAft>
              <a:buAutoNum type="arabicParenR" startAt="11"/>
            </a:pPr>
            <a:r>
              <a:rPr lang="en-US" sz="24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 A detail sheet may be needed to show the details of a trip with multiple steps or when clarification is needed. This is to explain each part of the trip and corresponding expenses. List the date, time, details, and amount for each item.</a:t>
            </a:r>
          </a:p>
          <a:p>
            <a:pPr marL="342900" marR="0" lvl="0" indent="-342900">
              <a:lnSpc>
                <a:spcPct val="107000"/>
              </a:lnSpc>
              <a:spcBef>
                <a:spcPts val="0"/>
              </a:spcBef>
              <a:spcAft>
                <a:spcPts val="0"/>
              </a:spcAft>
              <a:buAutoNum type="arabicParenR" startAt="11"/>
            </a:pPr>
            <a:r>
              <a:rPr lang="en-US" sz="24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It may be helpful to check off or highlight each expense on the statement to be sure none are missed.</a:t>
            </a:r>
          </a:p>
          <a:p>
            <a:pPr marL="342900" marR="0" lvl="0" indent="-342900">
              <a:lnSpc>
                <a:spcPct val="107000"/>
              </a:lnSpc>
              <a:spcBef>
                <a:spcPts val="0"/>
              </a:spcBef>
              <a:spcAft>
                <a:spcPts val="0"/>
              </a:spcAft>
              <a:buAutoNum type="arabicParenR" startAt="11"/>
            </a:pPr>
            <a:r>
              <a:rPr lang="en-US" sz="24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 Submit your TER(s) and all documentation in electronic format to: </a:t>
            </a:r>
            <a:r>
              <a:rPr lang="en-US" sz="2400" u="sng"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travel@newpaltz.edu</a:t>
            </a:r>
            <a:r>
              <a:rPr lang="en-US" sz="24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a:t>
            </a:r>
          </a:p>
          <a:p>
            <a:pPr marL="342900" marR="0" lvl="0" indent="-342900">
              <a:lnSpc>
                <a:spcPct val="107000"/>
              </a:lnSpc>
              <a:spcBef>
                <a:spcPts val="0"/>
              </a:spcBef>
              <a:spcAft>
                <a:spcPts val="0"/>
              </a:spcAft>
              <a:buAutoNum type="arabicParenR" startAt="11"/>
            </a:pPr>
            <a:r>
              <a:rPr lang="en-US" sz="24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 Please </a:t>
            </a:r>
            <a:r>
              <a:rPr lang="en-US" sz="2400" b="1"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do not respond</a:t>
            </a:r>
            <a:r>
              <a:rPr lang="en-US" sz="24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 to the email we send monthly when the statement is available. Send a separate email submission.</a:t>
            </a:r>
          </a:p>
          <a:p>
            <a:pPr marL="342900" marR="0" lvl="0" indent="-342900">
              <a:lnSpc>
                <a:spcPct val="107000"/>
              </a:lnSpc>
              <a:spcBef>
                <a:spcPts val="0"/>
              </a:spcBef>
              <a:spcAft>
                <a:spcPts val="0"/>
              </a:spcAft>
              <a:buAutoNum type="arabicParenR" startAt="11"/>
            </a:pPr>
            <a:r>
              <a:rPr lang="en-US" sz="24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The </a:t>
            </a:r>
            <a:r>
              <a:rPr lang="en-US" sz="2400" b="1"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Travel Expense Report </a:t>
            </a:r>
            <a:r>
              <a:rPr lang="en-US" sz="24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is to provide all the actual costs, receipts, final schedules, and other details/explanations to facilitate the reconciliation of the Travel Card statement, as well as the processing of any reimbursement due.</a:t>
            </a:r>
          </a:p>
          <a:p>
            <a:endParaRPr lang="en-US" sz="1400" dirty="0"/>
          </a:p>
        </p:txBody>
      </p:sp>
    </p:spTree>
    <p:extLst>
      <p:ext uri="{BB962C8B-B14F-4D97-AF65-F5344CB8AC3E}">
        <p14:creationId xmlns:p14="http://schemas.microsoft.com/office/powerpoint/2010/main" val="3354200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3960D"/>
            </a:gs>
            <a:gs pos="32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a:extLst>
            <a:ext uri="{FF2B5EF4-FFF2-40B4-BE49-F238E27FC236}">
              <a16:creationId xmlns:a16="http://schemas.microsoft.com/office/drawing/2014/main" id="{48F476CE-135C-2D04-289F-8C6C0A1E7D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35FE58-B9C3-60BF-3A5F-31801ACCDC7B}"/>
              </a:ext>
            </a:extLst>
          </p:cNvPr>
          <p:cNvSpPr>
            <a:spLocks noGrp="1"/>
          </p:cNvSpPr>
          <p:nvPr>
            <p:ph type="title"/>
          </p:nvPr>
        </p:nvSpPr>
        <p:spPr>
          <a:xfrm>
            <a:off x="915036" y="554938"/>
            <a:ext cx="6429692" cy="542544"/>
          </a:xfrm>
        </p:spPr>
        <p:txBody>
          <a:bodyPr/>
          <a:lstStyle/>
          <a:p>
            <a:pPr algn="ctr"/>
            <a:r>
              <a:rPr lang="en-US" u="sng" dirty="0">
                <a:solidFill>
                  <a:srgbClr val="F56F0B"/>
                </a:solidFill>
              </a:rPr>
              <a:t>FOREIGN TRAVEL</a:t>
            </a:r>
          </a:p>
        </p:txBody>
      </p:sp>
      <p:pic>
        <p:nvPicPr>
          <p:cNvPr id="7" name="Content Placeholder 6" descr="Globe at night">
            <a:extLst>
              <a:ext uri="{FF2B5EF4-FFF2-40B4-BE49-F238E27FC236}">
                <a16:creationId xmlns:a16="http://schemas.microsoft.com/office/drawing/2014/main" id="{AE5EEDDE-B2D4-CC4C-934E-DEB080FDC2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95519" y="1219200"/>
            <a:ext cx="2291937" cy="2291937"/>
          </a:xfrm>
          <a:effectLst>
            <a:glow rad="139700">
              <a:schemeClr val="accent2">
                <a:satMod val="175000"/>
                <a:alpha val="40000"/>
              </a:schemeClr>
            </a:glow>
          </a:effectLst>
        </p:spPr>
      </p:pic>
      <p:sp>
        <p:nvSpPr>
          <p:cNvPr id="4" name="Text Placeholder 3">
            <a:extLst>
              <a:ext uri="{FF2B5EF4-FFF2-40B4-BE49-F238E27FC236}">
                <a16:creationId xmlns:a16="http://schemas.microsoft.com/office/drawing/2014/main" id="{298E6D6E-0D52-8069-2F9F-7BA3B2294A31}"/>
              </a:ext>
            </a:extLst>
          </p:cNvPr>
          <p:cNvSpPr>
            <a:spLocks noGrp="1"/>
          </p:cNvSpPr>
          <p:nvPr>
            <p:ph type="body" sz="half" idx="2"/>
          </p:nvPr>
        </p:nvSpPr>
        <p:spPr>
          <a:xfrm>
            <a:off x="839788" y="1109472"/>
            <a:ext cx="6580188" cy="5474208"/>
          </a:xfrm>
        </p:spPr>
        <p:txBody>
          <a:bodyPr>
            <a:normAutofit fontScale="92500"/>
          </a:bodyPr>
          <a:lstStyle/>
          <a:p>
            <a:pPr marL="342900" marR="0" lvl="0" indent="-342900">
              <a:lnSpc>
                <a:spcPct val="107000"/>
              </a:lnSpc>
              <a:spcBef>
                <a:spcPts val="0"/>
              </a:spcBef>
              <a:spcAft>
                <a:spcPts val="0"/>
              </a:spcAft>
              <a:buFont typeface="Symbol" panose="05050102010706020507" pitchFamily="18" charset="2"/>
              <a:buChar char=""/>
            </a:pPr>
            <a:r>
              <a:rPr lang="en-US" sz="22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The traveler is responsible for becoming familiar with current international travel rules/regulations. </a:t>
            </a:r>
            <a:r>
              <a:rPr lang="en-US" sz="22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hlinkClick r:id="rId3"/>
              </a:rPr>
              <a:t>travel.state.gov </a:t>
            </a:r>
            <a:r>
              <a:rPr lang="en-US" sz="22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is a good resource.</a:t>
            </a:r>
          </a:p>
          <a:p>
            <a:pPr marL="342900" marR="0" lvl="0" indent="-342900">
              <a:lnSpc>
                <a:spcPct val="107000"/>
              </a:lnSpc>
              <a:spcBef>
                <a:spcPts val="0"/>
              </a:spcBef>
              <a:spcAft>
                <a:spcPts val="0"/>
              </a:spcAft>
              <a:buFont typeface="Symbol" panose="05050102010706020507" pitchFamily="18" charset="2"/>
              <a:buChar char=""/>
            </a:pPr>
            <a:r>
              <a:rPr lang="en-US" sz="22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Travel outside the United States is reimbursed based on the maximum </a:t>
            </a:r>
            <a:r>
              <a:rPr lang="en-US" sz="22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hlinkClick r:id="rId4"/>
              </a:rPr>
              <a:t>per diem allowance </a:t>
            </a:r>
            <a:r>
              <a:rPr lang="en-US" sz="22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established by the US Department of State. </a:t>
            </a:r>
          </a:p>
          <a:p>
            <a:pPr marL="342900" marR="0" lvl="0" indent="-342900">
              <a:lnSpc>
                <a:spcPct val="107000"/>
              </a:lnSpc>
              <a:spcBef>
                <a:spcPts val="0"/>
              </a:spcBef>
              <a:spcAft>
                <a:spcPts val="0"/>
              </a:spcAft>
              <a:buFont typeface="Symbol" panose="05050102010706020507" pitchFamily="18" charset="2"/>
              <a:buChar char=""/>
            </a:pPr>
            <a:r>
              <a:rPr lang="en-US" sz="22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All receipts/documents in a foreign language must be translated.</a:t>
            </a:r>
          </a:p>
          <a:p>
            <a:pPr marL="342900" marR="0" lvl="0" indent="-342900">
              <a:lnSpc>
                <a:spcPct val="107000"/>
              </a:lnSpc>
              <a:spcBef>
                <a:spcPts val="0"/>
              </a:spcBef>
              <a:spcAft>
                <a:spcPts val="800"/>
              </a:spcAft>
              <a:buFont typeface="Symbol" panose="05050102010706020507" pitchFamily="18" charset="2"/>
              <a:buChar char=""/>
            </a:pPr>
            <a:r>
              <a:rPr lang="en-US" sz="22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All currency must be converted. </a:t>
            </a:r>
            <a:r>
              <a:rPr lang="en-US" sz="2200" kern="100" dirty="0">
                <a:solidFill>
                  <a:srgbClr val="003E7E"/>
                </a:solidFill>
                <a:latin typeface="Aptos" panose="020B0004020202020204" pitchFamily="34" charset="0"/>
                <a:ea typeface="Aptos" panose="020B0004020202020204" pitchFamily="34" charset="0"/>
                <a:cs typeface="Times New Roman" panose="02020603050405020304" pitchFamily="18" charset="0"/>
              </a:rPr>
              <a:t>Include a screenshot of </a:t>
            </a:r>
            <a:r>
              <a:rPr lang="en-US" sz="22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the</a:t>
            </a:r>
            <a:r>
              <a:rPr lang="en-US" sz="2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2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OANDA website</a:t>
            </a:r>
            <a:r>
              <a:rPr lang="en-US" sz="2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22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 for each expense to show the conversion rate on the date of the purchase. Don’t use the date you obtain the conversion as the date.</a:t>
            </a:r>
          </a:p>
          <a:p>
            <a:pPr marL="342900" marR="0" lvl="0" indent="-342900">
              <a:lnSpc>
                <a:spcPct val="107000"/>
              </a:lnSpc>
              <a:spcBef>
                <a:spcPts val="0"/>
              </a:spcBef>
              <a:spcAft>
                <a:spcPts val="800"/>
              </a:spcAft>
              <a:buFont typeface="Symbol" panose="05050102010706020507" pitchFamily="18" charset="2"/>
              <a:buChar char=""/>
            </a:pPr>
            <a:r>
              <a:rPr lang="en-US" sz="22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If the credit card statement includes the conversion to USD, you don’t need to provide the conversion sheet.</a:t>
            </a:r>
          </a:p>
          <a:p>
            <a:endParaRPr lang="en-US" sz="2200" dirty="0"/>
          </a:p>
        </p:txBody>
      </p:sp>
      <p:sp>
        <p:nvSpPr>
          <p:cNvPr id="5" name="TextBox 4">
            <a:extLst>
              <a:ext uri="{FF2B5EF4-FFF2-40B4-BE49-F238E27FC236}">
                <a16:creationId xmlns:a16="http://schemas.microsoft.com/office/drawing/2014/main" id="{44F56A67-42BD-D5AF-318D-91967E83F2BA}"/>
              </a:ext>
            </a:extLst>
          </p:cNvPr>
          <p:cNvSpPr txBox="1"/>
          <p:nvPr/>
        </p:nvSpPr>
        <p:spPr>
          <a:xfrm>
            <a:off x="7562739" y="3846576"/>
            <a:ext cx="4357496" cy="2185214"/>
          </a:xfrm>
          <a:prstGeom prst="rect">
            <a:avLst/>
          </a:prstGeom>
          <a:noFill/>
        </p:spPr>
        <p:txBody>
          <a:bodyPr wrap="square" rtlCol="0">
            <a:spAutoFit/>
          </a:bodyPr>
          <a:lstStyle/>
          <a:p>
            <a:pPr marL="171450" indent="-171450">
              <a:buFont typeface="Wingdings" panose="05000000000000000000" pitchFamily="2" charset="2"/>
              <a:buChar char="q"/>
            </a:pPr>
            <a:r>
              <a:rPr lang="en-US" sz="1600" b="1" i="0" dirty="0">
                <a:solidFill>
                  <a:srgbClr val="111111"/>
                </a:solidFill>
                <a:effectLst/>
                <a:latin typeface="Cardo"/>
              </a:rPr>
              <a:t> </a:t>
            </a:r>
            <a:r>
              <a:rPr lang="en-US" sz="1600" b="1" i="0" dirty="0">
                <a:solidFill>
                  <a:srgbClr val="FF0000"/>
                </a:solidFill>
                <a:effectLst/>
                <a:latin typeface="Cardo"/>
              </a:rPr>
              <a:t>Important</a:t>
            </a:r>
            <a:r>
              <a:rPr lang="en-US" sz="1600" b="0" i="0" dirty="0">
                <a:solidFill>
                  <a:srgbClr val="111111"/>
                </a:solidFill>
                <a:effectLst/>
                <a:latin typeface="Cardo"/>
              </a:rPr>
              <a:t>: Beginning mid 2025, some European countries will have new entry requirements.</a:t>
            </a:r>
          </a:p>
          <a:p>
            <a:pPr marL="628650" lvl="1" indent="-285750">
              <a:buFont typeface="Wingdings" panose="05000000000000000000" pitchFamily="2" charset="2"/>
              <a:buChar char="Ø"/>
            </a:pPr>
            <a:r>
              <a:rPr lang="en-US" sz="1400" b="0" i="0" dirty="0">
                <a:solidFill>
                  <a:srgbClr val="111111"/>
                </a:solidFill>
                <a:effectLst/>
                <a:latin typeface="Cardo"/>
              </a:rPr>
              <a:t>Travelers will need to apply in advance for authorization through a visa process known as the EU Travel Information &amp; Authorization System (ETIAS). You can find details on the </a:t>
            </a:r>
            <a:r>
              <a:rPr lang="en-US" sz="1400" b="0" i="0" u="sng" dirty="0">
                <a:solidFill>
                  <a:srgbClr val="337AB7"/>
                </a:solidFill>
                <a:effectLst/>
                <a:latin typeface="Cardo"/>
                <a:hlinkClick r:id="rId6"/>
              </a:rPr>
              <a:t>EU travel website</a:t>
            </a:r>
            <a:r>
              <a:rPr lang="en-US" sz="1400" b="0" i="0" dirty="0">
                <a:solidFill>
                  <a:srgbClr val="111111"/>
                </a:solidFill>
                <a:effectLst/>
                <a:latin typeface="Cardo"/>
              </a:rPr>
              <a:t>.</a:t>
            </a:r>
          </a:p>
          <a:p>
            <a:endParaRPr lang="en-US" dirty="0"/>
          </a:p>
        </p:txBody>
      </p:sp>
    </p:spTree>
    <p:extLst>
      <p:ext uri="{BB962C8B-B14F-4D97-AF65-F5344CB8AC3E}">
        <p14:creationId xmlns:p14="http://schemas.microsoft.com/office/powerpoint/2010/main" val="3811522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100000">
              <a:srgbClr val="F3960D"/>
            </a:gs>
            <a:gs pos="67000">
              <a:schemeClr val="accent2">
                <a:lumMod val="45000"/>
                <a:lumOff val="55000"/>
              </a:schemeClr>
            </a:gs>
            <a:gs pos="100000">
              <a:schemeClr val="accent2">
                <a:lumMod val="30000"/>
                <a:lumOff val="70000"/>
              </a:schemeClr>
            </a:gs>
          </a:gsLst>
          <a:lin ang="5400000" scaled="1"/>
          <a:tileRect/>
        </a:gradFill>
        <a:effectLst/>
      </p:bgPr>
    </p:bg>
    <p:spTree>
      <p:nvGrpSpPr>
        <p:cNvPr id="1" name="">
          <a:extLst>
            <a:ext uri="{FF2B5EF4-FFF2-40B4-BE49-F238E27FC236}">
              <a16:creationId xmlns:a16="http://schemas.microsoft.com/office/drawing/2014/main" id="{AC541FE0-680F-1D6E-35BE-1C2DA784DF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27876A-A20A-EA66-C90E-4D896EECD538}"/>
              </a:ext>
            </a:extLst>
          </p:cNvPr>
          <p:cNvSpPr>
            <a:spLocks noGrp="1"/>
          </p:cNvSpPr>
          <p:nvPr>
            <p:ph type="title"/>
          </p:nvPr>
        </p:nvSpPr>
        <p:spPr>
          <a:xfrm>
            <a:off x="839788" y="457199"/>
            <a:ext cx="9324120" cy="530225"/>
          </a:xfrm>
        </p:spPr>
        <p:txBody>
          <a:bodyPr>
            <a:normAutofit fontScale="90000"/>
          </a:bodyPr>
          <a:lstStyle/>
          <a:p>
            <a:pPr algn="ctr"/>
            <a:r>
              <a:rPr lang="en-US" u="sng" dirty="0">
                <a:solidFill>
                  <a:srgbClr val="F56F0B"/>
                </a:solidFill>
              </a:rPr>
              <a:t>Travel and NET Card Rules</a:t>
            </a:r>
          </a:p>
        </p:txBody>
      </p:sp>
      <p:pic>
        <p:nvPicPr>
          <p:cNvPr id="6" name="Content Placeholder 5" descr="Line in the sand with spheres">
            <a:extLst>
              <a:ext uri="{FF2B5EF4-FFF2-40B4-BE49-F238E27FC236}">
                <a16:creationId xmlns:a16="http://schemas.microsoft.com/office/drawing/2014/main" id="{72ABB56E-4046-E78A-0B30-7C51265EE9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1094359">
            <a:off x="9784937" y="12410"/>
            <a:ext cx="2178871" cy="3274605"/>
          </a:xfrm>
          <a:effectLst>
            <a:softEdge rad="127000"/>
          </a:effectLst>
        </p:spPr>
      </p:pic>
      <p:sp>
        <p:nvSpPr>
          <p:cNvPr id="4" name="Text Placeholder 3">
            <a:extLst>
              <a:ext uri="{FF2B5EF4-FFF2-40B4-BE49-F238E27FC236}">
                <a16:creationId xmlns:a16="http://schemas.microsoft.com/office/drawing/2014/main" id="{44A31D6B-8CC7-9421-7790-64B76D80B29C}"/>
              </a:ext>
            </a:extLst>
          </p:cNvPr>
          <p:cNvSpPr>
            <a:spLocks noGrp="1"/>
          </p:cNvSpPr>
          <p:nvPr>
            <p:ph type="body" sz="half" idx="2"/>
          </p:nvPr>
        </p:nvSpPr>
        <p:spPr>
          <a:xfrm>
            <a:off x="839788" y="1133856"/>
            <a:ext cx="9324120" cy="5620512"/>
          </a:xfrm>
        </p:spPr>
        <p:txBody>
          <a:bodyPr>
            <a:normAutofit fontScale="25000" lnSpcReduction="20000"/>
          </a:bodyPr>
          <a:lstStyle/>
          <a:p>
            <a:pPr marL="171450" indent="-171450">
              <a:buFont typeface="Arial" panose="020B0604020202020204" pitchFamily="34" charset="0"/>
              <a:buChar char="•"/>
            </a:pPr>
            <a:r>
              <a:rPr lang="en-US" sz="8800" dirty="0"/>
              <a:t>Agency JPMC VISA Cards  are issued to the individual traveler and are for travel expenses only.</a:t>
            </a:r>
          </a:p>
          <a:p>
            <a:pPr marL="171450" indent="-171450">
              <a:buFont typeface="Arial" panose="020B0604020202020204" pitchFamily="34" charset="0"/>
              <a:buChar char="•"/>
            </a:pPr>
            <a:r>
              <a:rPr lang="en-US" sz="8800" dirty="0"/>
              <a:t>Before charging </a:t>
            </a:r>
            <a:r>
              <a:rPr lang="en-US" sz="8800" b="1" dirty="0"/>
              <a:t>any</a:t>
            </a:r>
            <a:r>
              <a:rPr lang="en-US" sz="8800" dirty="0"/>
              <a:t> travel transactions on your card, check your account(s) to make sure you have the funding available to support your purchase </a:t>
            </a:r>
            <a:r>
              <a:rPr lang="en-US" sz="8800" b="1" dirty="0"/>
              <a:t>and</a:t>
            </a:r>
            <a:r>
              <a:rPr lang="en-US" sz="8800" dirty="0"/>
              <a:t> have all the necessary approvals.</a:t>
            </a:r>
          </a:p>
          <a:p>
            <a:pPr marL="171450" indent="-171450">
              <a:buFont typeface="Arial" panose="020B0604020202020204" pitchFamily="34" charset="0"/>
              <a:buChar char="•"/>
            </a:pPr>
            <a:r>
              <a:rPr lang="en-US" sz="8800" dirty="0"/>
              <a:t>Check your online account before every trip to be sure your transaction limits will cover the cost of the trip.</a:t>
            </a:r>
          </a:p>
          <a:p>
            <a:pPr marL="514350" lvl="1" indent="-171450">
              <a:buFont typeface="Arial" panose="020B0604020202020204" pitchFamily="34" charset="0"/>
              <a:buChar char="•"/>
            </a:pPr>
            <a:r>
              <a:rPr lang="en-US" sz="8000" dirty="0"/>
              <a:t>If you need the limits increased, ask the account signatory to send us an email listing the limits needed (single transaction and monthly transaction), as well as stating if it is a permanent increase or just for this trip.</a:t>
            </a:r>
          </a:p>
          <a:p>
            <a:pPr marL="514350" lvl="1" indent="-171450">
              <a:buFont typeface="Arial" panose="020B0604020202020204" pitchFamily="34" charset="0"/>
              <a:buChar char="•"/>
            </a:pPr>
            <a:r>
              <a:rPr lang="en-US" sz="8000" dirty="0"/>
              <a:t>We will also increase your card limits when our office receives an approved Travel Requisition, along with a note letting us know an increase is needed.</a:t>
            </a:r>
          </a:p>
          <a:p>
            <a:pPr marL="514350" lvl="1" indent="-171450">
              <a:buFont typeface="Arial" panose="020B0604020202020204" pitchFamily="34" charset="0"/>
              <a:buChar char="•"/>
            </a:pPr>
            <a:r>
              <a:rPr lang="en-US" sz="8000" dirty="0"/>
              <a:t>Let us know if your card limits should be decreased for security purposes after a large trip.</a:t>
            </a:r>
          </a:p>
          <a:p>
            <a:pPr marL="57150" indent="-171450">
              <a:buFont typeface="Arial" panose="020B0604020202020204" pitchFamily="34" charset="0"/>
              <a:buChar char="•"/>
            </a:pPr>
            <a:r>
              <a:rPr lang="en-US" sz="8800" dirty="0"/>
              <a:t>An email is sent each month when the statements are available.</a:t>
            </a:r>
          </a:p>
          <a:p>
            <a:pPr marL="57150" indent="-171450">
              <a:buFont typeface="Arial" panose="020B0604020202020204" pitchFamily="34" charset="0"/>
              <a:buChar char="•"/>
            </a:pPr>
            <a:r>
              <a:rPr lang="en-US" sz="8800" dirty="0"/>
              <a:t>To apply for a Travel or NET card:</a:t>
            </a:r>
          </a:p>
          <a:p>
            <a:pPr marL="514350" lvl="1" indent="-171450">
              <a:buFont typeface="Arial" panose="020B0604020202020204" pitchFamily="34" charset="0"/>
              <a:buChar char="•"/>
            </a:pPr>
            <a:r>
              <a:rPr lang="en-US" sz="8800" dirty="0"/>
              <a:t>Speak to your Supervisor to see if this is recommended for you.</a:t>
            </a:r>
          </a:p>
          <a:p>
            <a:pPr marL="514350" lvl="1" indent="-171450">
              <a:buFont typeface="Arial" panose="020B0604020202020204" pitchFamily="34" charset="0"/>
              <a:buChar char="•"/>
            </a:pPr>
            <a:r>
              <a:rPr lang="en-US" sz="8800" dirty="0"/>
              <a:t>Email (grayt@newpaltz.edu) directly to request an application.</a:t>
            </a:r>
          </a:p>
          <a:p>
            <a:pPr marL="57150" indent="-171450">
              <a:buFont typeface="Arial" panose="020B0604020202020204" pitchFamily="34" charset="0"/>
              <a:buChar char="•"/>
            </a:pPr>
            <a:endParaRPr lang="en-US" sz="5000" dirty="0"/>
          </a:p>
          <a:p>
            <a:pPr marL="514350" lvl="1" indent="-171450">
              <a:buFont typeface="Arial" panose="020B0604020202020204" pitchFamily="34" charset="0"/>
              <a:buChar char="•"/>
            </a:pPr>
            <a:endParaRPr lang="en-US" sz="4600" dirty="0"/>
          </a:p>
          <a:p>
            <a:pPr marL="514350" lvl="1" indent="-171450">
              <a:buFont typeface="Arial" panose="020B0604020202020204" pitchFamily="34" charset="0"/>
              <a:buChar char="•"/>
            </a:pPr>
            <a:endParaRPr lang="en-US" sz="4600" dirty="0"/>
          </a:p>
          <a:p>
            <a:endParaRPr lang="en-US" dirty="0"/>
          </a:p>
        </p:txBody>
      </p:sp>
    </p:spTree>
    <p:extLst>
      <p:ext uri="{BB962C8B-B14F-4D97-AF65-F5344CB8AC3E}">
        <p14:creationId xmlns:p14="http://schemas.microsoft.com/office/powerpoint/2010/main" val="3898355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3960D"/>
            </a:gs>
            <a:gs pos="32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a:extLst>
            <a:ext uri="{FF2B5EF4-FFF2-40B4-BE49-F238E27FC236}">
              <a16:creationId xmlns:a16="http://schemas.microsoft.com/office/drawing/2014/main" id="{48F476CE-135C-2D04-289F-8C6C0A1E7D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35FE58-B9C3-60BF-3A5F-31801ACCDC7B}"/>
              </a:ext>
            </a:extLst>
          </p:cNvPr>
          <p:cNvSpPr>
            <a:spLocks noGrp="1"/>
          </p:cNvSpPr>
          <p:nvPr>
            <p:ph type="title"/>
          </p:nvPr>
        </p:nvSpPr>
        <p:spPr>
          <a:xfrm>
            <a:off x="839786" y="348932"/>
            <a:ext cx="9464797" cy="640080"/>
          </a:xfrm>
        </p:spPr>
        <p:txBody>
          <a:bodyPr/>
          <a:lstStyle/>
          <a:p>
            <a:pPr algn="ctr"/>
            <a:r>
              <a:rPr lang="en-US" u="sng" dirty="0">
                <a:solidFill>
                  <a:srgbClr val="F56F0B"/>
                </a:solidFill>
              </a:rPr>
              <a:t>Travel Card Exclusions</a:t>
            </a:r>
            <a:endParaRPr lang="en-US" dirty="0"/>
          </a:p>
        </p:txBody>
      </p:sp>
      <p:pic>
        <p:nvPicPr>
          <p:cNvPr id="6" name="Content Placeholder 5">
            <a:extLst>
              <a:ext uri="{FF2B5EF4-FFF2-40B4-BE49-F238E27FC236}">
                <a16:creationId xmlns:a16="http://schemas.microsoft.com/office/drawing/2014/main" id="{15403746-ECB0-8682-1AF0-E0C457136502}"/>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10556874" y="5306861"/>
            <a:ext cx="1590675" cy="1428750"/>
          </a:xfrm>
        </p:spPr>
      </p:pic>
      <p:sp>
        <p:nvSpPr>
          <p:cNvPr id="4" name="Text Placeholder 3">
            <a:extLst>
              <a:ext uri="{FF2B5EF4-FFF2-40B4-BE49-F238E27FC236}">
                <a16:creationId xmlns:a16="http://schemas.microsoft.com/office/drawing/2014/main" id="{298E6D6E-0D52-8069-2F9F-7BA3B2294A31}"/>
              </a:ext>
            </a:extLst>
          </p:cNvPr>
          <p:cNvSpPr>
            <a:spLocks noGrp="1"/>
          </p:cNvSpPr>
          <p:nvPr>
            <p:ph type="body" sz="half" idx="2"/>
          </p:nvPr>
        </p:nvSpPr>
        <p:spPr>
          <a:xfrm>
            <a:off x="839787" y="1230923"/>
            <a:ext cx="9464797" cy="5504687"/>
          </a:xfrm>
        </p:spPr>
        <p:txBody>
          <a:bodyPr>
            <a:normAutofit fontScale="25000" lnSpcReduction="20000"/>
          </a:bodyPr>
          <a:lstStyle/>
          <a:p>
            <a:pPr marL="285750" indent="-285750">
              <a:buFont typeface="Wingdings" panose="05000000000000000000" pitchFamily="2" charset="2"/>
              <a:buChar char="v"/>
            </a:pPr>
            <a:r>
              <a:rPr lang="en-US" sz="9600" dirty="0"/>
              <a:t>Expenses for other travelers </a:t>
            </a:r>
            <a:r>
              <a:rPr lang="en-US" sz="9600" b="1" dirty="0"/>
              <a:t>MAY NOT </a:t>
            </a:r>
            <a:r>
              <a:rPr lang="en-US" sz="9600" dirty="0"/>
              <a:t>be charged on an individuals’ T-Card (Travel), even if you are traveling together.</a:t>
            </a:r>
          </a:p>
          <a:p>
            <a:pPr marL="285750" indent="-285750">
              <a:buFont typeface="Wingdings" panose="05000000000000000000" pitchFamily="2" charset="2"/>
              <a:buChar char="v"/>
            </a:pPr>
            <a:r>
              <a:rPr lang="en-US" sz="9600" u="sng" dirty="0"/>
              <a:t>Prohibited Purchases</a:t>
            </a:r>
            <a:r>
              <a:rPr lang="en-US" sz="9600" dirty="0"/>
              <a:t>:</a:t>
            </a:r>
          </a:p>
          <a:p>
            <a:pPr marL="742950" lvl="1" indent="-285750">
              <a:buFont typeface="Wingdings" panose="05000000000000000000" pitchFamily="2" charset="2"/>
              <a:buChar char="v"/>
            </a:pPr>
            <a:r>
              <a:rPr lang="en-US" sz="9600" dirty="0"/>
              <a:t>Personal purchase of any kind. If you have a business/personal mixed trip, </a:t>
            </a:r>
            <a:r>
              <a:rPr lang="en-US" sz="9600" b="1" dirty="0"/>
              <a:t>do not </a:t>
            </a:r>
            <a:r>
              <a:rPr lang="en-US" sz="9600" dirty="0"/>
              <a:t>use the agency card.</a:t>
            </a:r>
          </a:p>
          <a:p>
            <a:pPr marL="742950" lvl="1" indent="-285750">
              <a:buFont typeface="Wingdings" panose="05000000000000000000" pitchFamily="2" charset="2"/>
              <a:buChar char="v"/>
            </a:pPr>
            <a:r>
              <a:rPr lang="en-US" sz="9600" dirty="0"/>
              <a:t>Alcoholic beverages.</a:t>
            </a:r>
          </a:p>
          <a:p>
            <a:pPr marL="742950" lvl="1" indent="-285750">
              <a:buFont typeface="Wingdings" panose="05000000000000000000" pitchFamily="2" charset="2"/>
              <a:buChar char="v"/>
            </a:pPr>
            <a:r>
              <a:rPr lang="en-US" sz="9600" dirty="0"/>
              <a:t>Purchases not within travel guidelines.</a:t>
            </a:r>
          </a:p>
          <a:p>
            <a:pPr marL="742950" lvl="1" indent="-285750">
              <a:buFont typeface="Wingdings" panose="05000000000000000000" pitchFamily="2" charset="2"/>
              <a:buChar char="v"/>
            </a:pPr>
            <a:r>
              <a:rPr lang="en-US" sz="9600" dirty="0"/>
              <a:t>Incidentals on  hotel bills (gym/spa charges or movie rentals).</a:t>
            </a:r>
          </a:p>
          <a:p>
            <a:pPr marL="742950" lvl="1" indent="-285750">
              <a:buFont typeface="Wingdings" panose="05000000000000000000" pitchFamily="2" charset="2"/>
              <a:buChar char="v"/>
            </a:pPr>
            <a:r>
              <a:rPr lang="en-US" sz="9600" dirty="0"/>
              <a:t>Gas for a personal vehicle. Gas is included in the mileage rate.</a:t>
            </a:r>
          </a:p>
          <a:p>
            <a:pPr marL="742950" lvl="1" indent="-285750">
              <a:buFont typeface="Wingdings" panose="05000000000000000000" pitchFamily="2" charset="2"/>
              <a:buChar char="v"/>
            </a:pPr>
            <a:r>
              <a:rPr lang="en-US" sz="9600" dirty="0"/>
              <a:t>Expenses for College Foundation, Research Foundation, or CAS trips.</a:t>
            </a:r>
          </a:p>
          <a:p>
            <a:pPr marL="285750" indent="-285750">
              <a:buFont typeface="Wingdings" panose="05000000000000000000" pitchFamily="2" charset="2"/>
              <a:buChar char="v"/>
            </a:pPr>
            <a:r>
              <a:rPr lang="en-US" sz="9600" dirty="0"/>
              <a:t>If a State employee uses the card for personal or fraudulent use, the employee will be personally liable for those personal or fraudulent expenses improperly charged to the card. </a:t>
            </a:r>
          </a:p>
          <a:p>
            <a:pPr marL="285750" indent="-285750">
              <a:buFont typeface="Wingdings" panose="05000000000000000000" pitchFamily="2" charset="2"/>
              <a:buChar char="v"/>
            </a:pPr>
            <a:endParaRPr lang="en-US" sz="1600" dirty="0"/>
          </a:p>
          <a:p>
            <a:endParaRPr lang="en-US" dirty="0"/>
          </a:p>
        </p:txBody>
      </p:sp>
    </p:spTree>
    <p:extLst>
      <p:ext uri="{BB962C8B-B14F-4D97-AF65-F5344CB8AC3E}">
        <p14:creationId xmlns:p14="http://schemas.microsoft.com/office/powerpoint/2010/main" val="361578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100000">
              <a:srgbClr val="F3960D"/>
            </a:gs>
            <a:gs pos="67000">
              <a:schemeClr val="accent2">
                <a:lumMod val="45000"/>
                <a:lumOff val="55000"/>
              </a:schemeClr>
            </a:gs>
            <a:gs pos="100000">
              <a:schemeClr val="accent2">
                <a:lumMod val="30000"/>
                <a:lumOff val="70000"/>
              </a:schemeClr>
            </a:gs>
          </a:gsLst>
          <a:lin ang="5400000" scaled="1"/>
          <a:tileRect/>
        </a:gradFill>
        <a:effectLst/>
      </p:bgPr>
    </p:bg>
    <p:spTree>
      <p:nvGrpSpPr>
        <p:cNvPr id="1" name="">
          <a:extLst>
            <a:ext uri="{FF2B5EF4-FFF2-40B4-BE49-F238E27FC236}">
              <a16:creationId xmlns:a16="http://schemas.microsoft.com/office/drawing/2014/main" id="{AC541FE0-680F-1D6E-35BE-1C2DA784DF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27876A-A20A-EA66-C90E-4D896EECD538}"/>
              </a:ext>
            </a:extLst>
          </p:cNvPr>
          <p:cNvSpPr>
            <a:spLocks noGrp="1"/>
          </p:cNvSpPr>
          <p:nvPr>
            <p:ph type="title"/>
          </p:nvPr>
        </p:nvSpPr>
        <p:spPr>
          <a:xfrm>
            <a:off x="2528441" y="1133856"/>
            <a:ext cx="5256212" cy="826008"/>
          </a:xfrm>
        </p:spPr>
        <p:txBody>
          <a:bodyPr/>
          <a:lstStyle/>
          <a:p>
            <a:pPr algn="ctr"/>
            <a:r>
              <a:rPr lang="en-US" sz="3200" b="1" u="sng" dirty="0">
                <a:solidFill>
                  <a:srgbClr val="003D7E"/>
                </a:solidFill>
                <a:effectLst>
                  <a:glow rad="228600">
                    <a:schemeClr val="accent1">
                      <a:satMod val="175000"/>
                      <a:alpha val="40000"/>
                    </a:schemeClr>
                  </a:glow>
                </a:effectLst>
              </a:rPr>
              <a:t>Questions?</a:t>
            </a:r>
            <a:endParaRPr lang="en-US" dirty="0"/>
          </a:p>
        </p:txBody>
      </p:sp>
      <p:pic>
        <p:nvPicPr>
          <p:cNvPr id="6" name="Content Placeholder 5" descr="A yellow cartoon face with mustache and a mustache&#10;&#10;Description automatically generated">
            <a:extLst>
              <a:ext uri="{FF2B5EF4-FFF2-40B4-BE49-F238E27FC236}">
                <a16:creationId xmlns:a16="http://schemas.microsoft.com/office/drawing/2014/main" id="{0FE46DB5-D44F-7EBB-2B37-01A1CAEC00DF}"/>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155530">
            <a:off x="8245642" y="374190"/>
            <a:ext cx="3366420" cy="3366420"/>
          </a:xfrm>
        </p:spPr>
      </p:pic>
      <p:sp>
        <p:nvSpPr>
          <p:cNvPr id="4" name="Text Placeholder 3">
            <a:extLst>
              <a:ext uri="{FF2B5EF4-FFF2-40B4-BE49-F238E27FC236}">
                <a16:creationId xmlns:a16="http://schemas.microsoft.com/office/drawing/2014/main" id="{44A31D6B-8CC7-9421-7790-64B76D80B29C}"/>
              </a:ext>
            </a:extLst>
          </p:cNvPr>
          <p:cNvSpPr>
            <a:spLocks noGrp="1"/>
          </p:cNvSpPr>
          <p:nvPr>
            <p:ph type="body" sz="half" idx="2"/>
          </p:nvPr>
        </p:nvSpPr>
        <p:spPr>
          <a:xfrm>
            <a:off x="3401568" y="2584703"/>
            <a:ext cx="5388864" cy="1711383"/>
          </a:xfrm>
        </p:spPr>
        <p:txBody>
          <a:bodyPr/>
          <a:lstStyle/>
          <a:p>
            <a:pPr marL="171450" indent="-171450">
              <a:buFont typeface="Wingdings" panose="05000000000000000000" pitchFamily="2" charset="2"/>
              <a:buChar char="Ø"/>
            </a:pPr>
            <a:r>
              <a:rPr lang="en-US" sz="2800" dirty="0">
                <a:latin typeface="Amasis MT Pro Light" panose="020F0502020204030204" pitchFamily="18" charset="0"/>
                <a:hlinkClick r:id="rId4"/>
              </a:rPr>
              <a:t>newpaltz.edu/travel</a:t>
            </a:r>
            <a:endParaRPr lang="en-US" sz="2800" dirty="0">
              <a:latin typeface="Amasis MT Pro Light" panose="020F0502020204030204" pitchFamily="18" charset="0"/>
            </a:endParaRPr>
          </a:p>
          <a:p>
            <a:pPr marL="171450" indent="-171450">
              <a:buFont typeface="Wingdings" panose="05000000000000000000" pitchFamily="2" charset="2"/>
              <a:buChar char="Ø"/>
            </a:pPr>
            <a:r>
              <a:rPr lang="en-US" sz="2800" dirty="0">
                <a:latin typeface="Amasis MT Pro Light" panose="020F0502020204030204" pitchFamily="18" charset="0"/>
              </a:rPr>
              <a:t>travel@newpaltz.edu</a:t>
            </a:r>
          </a:p>
          <a:p>
            <a:endParaRPr lang="en-US" dirty="0"/>
          </a:p>
        </p:txBody>
      </p:sp>
    </p:spTree>
    <p:extLst>
      <p:ext uri="{BB962C8B-B14F-4D97-AF65-F5344CB8AC3E}">
        <p14:creationId xmlns:p14="http://schemas.microsoft.com/office/powerpoint/2010/main" val="589552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3960D"/>
            </a:gs>
            <a:gs pos="26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03FE2-FE66-E481-BEC5-6E87F5C7F83D}"/>
              </a:ext>
            </a:extLst>
          </p:cNvPr>
          <p:cNvSpPr>
            <a:spLocks noGrp="1"/>
          </p:cNvSpPr>
          <p:nvPr>
            <p:ph type="title"/>
          </p:nvPr>
        </p:nvSpPr>
        <p:spPr>
          <a:xfrm>
            <a:off x="839787" y="457200"/>
            <a:ext cx="8946469" cy="1600200"/>
          </a:xfrm>
        </p:spPr>
        <p:txBody>
          <a:bodyPr/>
          <a:lstStyle/>
          <a:p>
            <a:pPr algn="ctr"/>
            <a:r>
              <a:rPr lang="en-US" u="sng" dirty="0">
                <a:solidFill>
                  <a:srgbClr val="F56F0B"/>
                </a:solidFill>
              </a:rPr>
              <a:t>WHAT IS CREDIT CARD RECONCILLIATION?</a:t>
            </a:r>
          </a:p>
        </p:txBody>
      </p:sp>
      <p:pic>
        <p:nvPicPr>
          <p:cNvPr id="6" name="Content Placeholder 5" descr="A green and white document with white text&#10;&#10;Description automatically generated">
            <a:extLst>
              <a:ext uri="{FF2B5EF4-FFF2-40B4-BE49-F238E27FC236}">
                <a16:creationId xmlns:a16="http://schemas.microsoft.com/office/drawing/2014/main" id="{51D4E4AB-B91C-4A4E-8D7E-A2A4346252A3}"/>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948738" y="3280883"/>
            <a:ext cx="2406650" cy="1348746"/>
          </a:xfrm>
        </p:spPr>
      </p:pic>
      <p:sp>
        <p:nvSpPr>
          <p:cNvPr id="4" name="Text Placeholder 3">
            <a:extLst>
              <a:ext uri="{FF2B5EF4-FFF2-40B4-BE49-F238E27FC236}">
                <a16:creationId xmlns:a16="http://schemas.microsoft.com/office/drawing/2014/main" id="{DACD6CD5-BE38-656F-CA6C-71839724FA71}"/>
              </a:ext>
            </a:extLst>
          </p:cNvPr>
          <p:cNvSpPr>
            <a:spLocks noGrp="1"/>
          </p:cNvSpPr>
          <p:nvPr>
            <p:ph type="body" sz="half" idx="2"/>
          </p:nvPr>
        </p:nvSpPr>
        <p:spPr>
          <a:xfrm>
            <a:off x="1437196" y="2312560"/>
            <a:ext cx="7313612" cy="3545431"/>
          </a:xfrm>
        </p:spPr>
        <p:txBody>
          <a:bodyPr>
            <a:normAutofit lnSpcReduction="10000"/>
          </a:bodyPr>
          <a:lstStyle/>
          <a:p>
            <a:r>
              <a:rPr lang="en-US" sz="3600" dirty="0">
                <a:solidFill>
                  <a:srgbClr val="003E7E"/>
                </a:solidFill>
              </a:rPr>
              <a:t>Credit card reconciliation is the process of verifying and comparing the transactions on a statement and matching them to the travel documents (receipts, invoices, folios, etc.) to ensure accuracy and completeness.</a:t>
            </a:r>
          </a:p>
        </p:txBody>
      </p:sp>
    </p:spTree>
    <p:extLst>
      <p:ext uri="{BB962C8B-B14F-4D97-AF65-F5344CB8AC3E}">
        <p14:creationId xmlns:p14="http://schemas.microsoft.com/office/powerpoint/2010/main" val="2084500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100000">
              <a:srgbClr val="F3960D"/>
            </a:gs>
            <a:gs pos="67000">
              <a:schemeClr val="accent2">
                <a:lumMod val="45000"/>
                <a:lumOff val="55000"/>
              </a:schemeClr>
            </a:gs>
            <a:gs pos="100000">
              <a:schemeClr val="accent2">
                <a:lumMod val="30000"/>
                <a:lumOff val="70000"/>
              </a:schemeClr>
            </a:gs>
          </a:gsLst>
          <a:lin ang="5400000" scaled="1"/>
          <a:tileRect/>
        </a:gradFill>
        <a:effectLst/>
      </p:bgPr>
    </p:bg>
    <p:spTree>
      <p:nvGrpSpPr>
        <p:cNvPr id="1" name="">
          <a:extLst>
            <a:ext uri="{FF2B5EF4-FFF2-40B4-BE49-F238E27FC236}">
              <a16:creationId xmlns:a16="http://schemas.microsoft.com/office/drawing/2014/main" id="{182DD446-CAD8-DD37-68A4-9187F2677F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5BF38C-D32C-BA56-5FB1-C2C279F0D5C7}"/>
              </a:ext>
            </a:extLst>
          </p:cNvPr>
          <p:cNvSpPr>
            <a:spLocks noGrp="1"/>
          </p:cNvSpPr>
          <p:nvPr>
            <p:ph type="title"/>
          </p:nvPr>
        </p:nvSpPr>
        <p:spPr>
          <a:xfrm>
            <a:off x="839788" y="457200"/>
            <a:ext cx="10955972" cy="1188720"/>
          </a:xfrm>
        </p:spPr>
        <p:txBody>
          <a:bodyPr>
            <a:normAutofit/>
          </a:bodyPr>
          <a:lstStyle/>
          <a:p>
            <a:pPr algn="ctr"/>
            <a:r>
              <a:rPr lang="en-US" u="sng" dirty="0">
                <a:solidFill>
                  <a:srgbClr val="F56F0B"/>
                </a:solidFill>
              </a:rPr>
              <a:t>PURPOSE AND GOALS OF RECONCILING </a:t>
            </a:r>
            <a:br>
              <a:rPr lang="en-US" u="sng" dirty="0">
                <a:solidFill>
                  <a:srgbClr val="F56F0B"/>
                </a:solidFill>
              </a:rPr>
            </a:br>
            <a:r>
              <a:rPr lang="en-US" u="sng" dirty="0">
                <a:solidFill>
                  <a:srgbClr val="F56F0B"/>
                </a:solidFill>
              </a:rPr>
              <a:t>AN AGENCY CARD STATEMENT</a:t>
            </a:r>
          </a:p>
        </p:txBody>
      </p:sp>
      <p:pic>
        <p:nvPicPr>
          <p:cNvPr id="5" name="Content Placeholder 4">
            <a:extLst>
              <a:ext uri="{FF2B5EF4-FFF2-40B4-BE49-F238E27FC236}">
                <a16:creationId xmlns:a16="http://schemas.microsoft.com/office/drawing/2014/main" id="{9244ACB3-A957-50F5-0C55-DC561FCFB764}"/>
              </a:ext>
            </a:extLst>
          </p:cNvPr>
          <p:cNvPicPr>
            <a:picLocks noGrp="1" noChangeAspect="1"/>
          </p:cNvPicPr>
          <p:nvPr>
            <p:ph idx="1"/>
          </p:nvPr>
        </p:nvPicPr>
        <p:blipFill>
          <a:blip r:embed="rId2"/>
          <a:stretch>
            <a:fillRect/>
          </a:stretch>
        </p:blipFill>
        <p:spPr>
          <a:xfrm rot="1231845">
            <a:off x="9490716" y="5132993"/>
            <a:ext cx="2418457" cy="1343587"/>
          </a:xfrm>
          <a:prstGeom prst="rect">
            <a:avLst/>
          </a:prstGeom>
        </p:spPr>
      </p:pic>
      <p:sp>
        <p:nvSpPr>
          <p:cNvPr id="4" name="Text Placeholder 3">
            <a:extLst>
              <a:ext uri="{FF2B5EF4-FFF2-40B4-BE49-F238E27FC236}">
                <a16:creationId xmlns:a16="http://schemas.microsoft.com/office/drawing/2014/main" id="{03F4BD7D-27EA-0D92-C10E-098D609F6980}"/>
              </a:ext>
            </a:extLst>
          </p:cNvPr>
          <p:cNvSpPr>
            <a:spLocks noGrp="1"/>
          </p:cNvSpPr>
          <p:nvPr>
            <p:ph type="body" sz="half" idx="2"/>
          </p:nvPr>
        </p:nvSpPr>
        <p:spPr>
          <a:xfrm>
            <a:off x="1723292" y="2069432"/>
            <a:ext cx="8053754" cy="4162926"/>
          </a:xfrm>
        </p:spPr>
        <p:txBody>
          <a:bodyPr>
            <a:normAutofit/>
          </a:bodyPr>
          <a:lstStyle/>
          <a:p>
            <a:pPr marL="285750" indent="-285750">
              <a:buFont typeface="Wingdings" panose="05000000000000000000" pitchFamily="2" charset="2"/>
              <a:buChar char="v"/>
            </a:pPr>
            <a:r>
              <a:rPr lang="en-US" sz="2400" dirty="0">
                <a:solidFill>
                  <a:srgbClr val="003E7E"/>
                </a:solidFill>
              </a:rPr>
              <a:t>To reconcile and approve expenses charged on the card.</a:t>
            </a:r>
          </a:p>
          <a:p>
            <a:pPr marL="285750" indent="-285750">
              <a:buFont typeface="Wingdings" panose="05000000000000000000" pitchFamily="2" charset="2"/>
              <a:buChar char="v"/>
            </a:pPr>
            <a:r>
              <a:rPr lang="en-US" sz="2400" dirty="0">
                <a:solidFill>
                  <a:srgbClr val="003E7E"/>
                </a:solidFill>
              </a:rPr>
              <a:t>To review all charges for accuracy, fraud, and discrepancies.</a:t>
            </a:r>
          </a:p>
          <a:p>
            <a:pPr marL="285750" indent="-285750">
              <a:buFont typeface="Wingdings" panose="05000000000000000000" pitchFamily="2" charset="2"/>
              <a:buChar char="v"/>
            </a:pPr>
            <a:r>
              <a:rPr lang="en-US" sz="2400" dirty="0">
                <a:solidFill>
                  <a:srgbClr val="003E7E"/>
                </a:solidFill>
              </a:rPr>
              <a:t>To confirm that every charge listed on the statement is listed on a Travel Expense Report (TER).</a:t>
            </a:r>
          </a:p>
          <a:p>
            <a:pPr marL="285750" indent="-285750">
              <a:buFont typeface="Wingdings" panose="05000000000000000000" pitchFamily="2" charset="2"/>
              <a:buChar char="v"/>
            </a:pPr>
            <a:r>
              <a:rPr lang="en-US" sz="2400" dirty="0">
                <a:solidFill>
                  <a:srgbClr val="003E7E"/>
                </a:solidFill>
              </a:rPr>
              <a:t>To verify the total charges listed on all travel forms (TERs) matches the total on the credit card statement.</a:t>
            </a:r>
          </a:p>
        </p:txBody>
      </p:sp>
    </p:spTree>
    <p:extLst>
      <p:ext uri="{BB962C8B-B14F-4D97-AF65-F5344CB8AC3E}">
        <p14:creationId xmlns:p14="http://schemas.microsoft.com/office/powerpoint/2010/main" val="3730656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3960D"/>
            </a:gs>
            <a:gs pos="32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a:extLst>
            <a:ext uri="{FF2B5EF4-FFF2-40B4-BE49-F238E27FC236}">
              <a16:creationId xmlns:a16="http://schemas.microsoft.com/office/drawing/2014/main" id="{48F476CE-135C-2D04-289F-8C6C0A1E7D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35FE58-B9C3-60BF-3A5F-31801ACCDC7B}"/>
              </a:ext>
            </a:extLst>
          </p:cNvPr>
          <p:cNvSpPr>
            <a:spLocks noGrp="1"/>
          </p:cNvSpPr>
          <p:nvPr>
            <p:ph type="title"/>
          </p:nvPr>
        </p:nvSpPr>
        <p:spPr>
          <a:xfrm>
            <a:off x="839788" y="457200"/>
            <a:ext cx="7606380" cy="1097280"/>
          </a:xfrm>
        </p:spPr>
        <p:txBody>
          <a:bodyPr/>
          <a:lstStyle/>
          <a:p>
            <a:pPr algn="ctr"/>
            <a:r>
              <a:rPr lang="en-US" u="sng" dirty="0">
                <a:solidFill>
                  <a:srgbClr val="F56F0B"/>
                </a:solidFill>
              </a:rPr>
              <a:t>POLICY</a:t>
            </a:r>
          </a:p>
        </p:txBody>
      </p:sp>
      <p:pic>
        <p:nvPicPr>
          <p:cNvPr id="5" name="Content Placeholder 4">
            <a:extLst>
              <a:ext uri="{FF2B5EF4-FFF2-40B4-BE49-F238E27FC236}">
                <a16:creationId xmlns:a16="http://schemas.microsoft.com/office/drawing/2014/main" id="{3B0775C9-0D69-1147-5E90-5AF01E4C93A2}"/>
              </a:ext>
            </a:extLst>
          </p:cNvPr>
          <p:cNvPicPr>
            <a:picLocks noGrp="1" noChangeAspect="1"/>
          </p:cNvPicPr>
          <p:nvPr>
            <p:ph idx="1"/>
          </p:nvPr>
        </p:nvPicPr>
        <p:blipFill>
          <a:blip r:embed="rId2"/>
          <a:stretch>
            <a:fillRect/>
          </a:stretch>
        </p:blipFill>
        <p:spPr>
          <a:xfrm rot="899933">
            <a:off x="8631157" y="435511"/>
            <a:ext cx="3376791" cy="1874119"/>
          </a:xfrm>
          <a:prstGeom prst="rect">
            <a:avLst/>
          </a:prstGeom>
        </p:spPr>
      </p:pic>
      <p:sp>
        <p:nvSpPr>
          <p:cNvPr id="4" name="Text Placeholder 3">
            <a:extLst>
              <a:ext uri="{FF2B5EF4-FFF2-40B4-BE49-F238E27FC236}">
                <a16:creationId xmlns:a16="http://schemas.microsoft.com/office/drawing/2014/main" id="{298E6D6E-0D52-8069-2F9F-7BA3B2294A31}"/>
              </a:ext>
            </a:extLst>
          </p:cNvPr>
          <p:cNvSpPr>
            <a:spLocks noGrp="1"/>
          </p:cNvSpPr>
          <p:nvPr>
            <p:ph type="body" sz="half" idx="2"/>
          </p:nvPr>
        </p:nvSpPr>
        <p:spPr>
          <a:xfrm>
            <a:off x="986091" y="1981202"/>
            <a:ext cx="8826123" cy="4150189"/>
          </a:xfrm>
        </p:spPr>
        <p:txBody>
          <a:bodyPr>
            <a:normAutofit lnSpcReduction="10000"/>
          </a:bodyPr>
          <a:lstStyle/>
          <a:p>
            <a:pPr marL="285750" indent="-285750">
              <a:buFont typeface="Aptos" panose="020B0004020202020204" pitchFamily="34" charset="0"/>
              <a:buChar char="~"/>
            </a:pPr>
            <a:r>
              <a:rPr lang="en-US" sz="28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Expense reports must be submitted within 30 days of the end of the travel event to reimburse the traveler for out-of-pocket expenses, and to reconcile the associated agency travel card bill.</a:t>
            </a:r>
          </a:p>
          <a:p>
            <a:pPr marL="285750" indent="-285750">
              <a:buFont typeface="Aptos" panose="020B0004020202020204" pitchFamily="34" charset="0"/>
              <a:buChar char="~"/>
            </a:pPr>
            <a:r>
              <a:rPr lang="en-US" sz="28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This allows the agency time to prevent unnecessary interest charges accruing and to reconcile unreported charges, or any unauthorized use that would need to be disputed. </a:t>
            </a:r>
          </a:p>
          <a:p>
            <a:pPr marL="285750" indent="-285750">
              <a:buFont typeface="Aptos" panose="020B0004020202020204" pitchFamily="34" charset="0"/>
              <a:buChar char="~"/>
            </a:pPr>
            <a:r>
              <a:rPr lang="en-US" sz="28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If there are no credit card charges in a month, no documentation is required.</a:t>
            </a:r>
          </a:p>
          <a:p>
            <a:endParaRPr lang="en-US" dirty="0"/>
          </a:p>
        </p:txBody>
      </p:sp>
    </p:spTree>
    <p:extLst>
      <p:ext uri="{BB962C8B-B14F-4D97-AF65-F5344CB8AC3E}">
        <p14:creationId xmlns:p14="http://schemas.microsoft.com/office/powerpoint/2010/main" val="3226536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100000">
              <a:srgbClr val="F3960D"/>
            </a:gs>
            <a:gs pos="67000">
              <a:schemeClr val="accent2">
                <a:lumMod val="45000"/>
                <a:lumOff val="55000"/>
              </a:schemeClr>
            </a:gs>
            <a:gs pos="100000">
              <a:schemeClr val="accent2">
                <a:lumMod val="30000"/>
                <a:lumOff val="70000"/>
              </a:schemeClr>
            </a:gs>
          </a:gsLst>
          <a:lin ang="5400000" scaled="1"/>
          <a:tileRect/>
        </a:gradFill>
        <a:effectLst/>
      </p:bgPr>
    </p:bg>
    <p:spTree>
      <p:nvGrpSpPr>
        <p:cNvPr id="1" name="">
          <a:extLst>
            <a:ext uri="{FF2B5EF4-FFF2-40B4-BE49-F238E27FC236}">
              <a16:creationId xmlns:a16="http://schemas.microsoft.com/office/drawing/2014/main" id="{2C8B41F4-8C38-FE06-5DAD-A4B7FC9F52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DF386D-EA23-45F2-6140-83576B24912A}"/>
              </a:ext>
            </a:extLst>
          </p:cNvPr>
          <p:cNvSpPr>
            <a:spLocks noGrp="1"/>
          </p:cNvSpPr>
          <p:nvPr>
            <p:ph type="title"/>
          </p:nvPr>
        </p:nvSpPr>
        <p:spPr>
          <a:xfrm>
            <a:off x="1125415" y="457200"/>
            <a:ext cx="9829800" cy="530225"/>
          </a:xfrm>
        </p:spPr>
        <p:txBody>
          <a:bodyPr>
            <a:normAutofit fontScale="90000"/>
          </a:bodyPr>
          <a:lstStyle/>
          <a:p>
            <a:pPr algn="ctr"/>
            <a:r>
              <a:rPr lang="en-US" u="sng" dirty="0">
                <a:solidFill>
                  <a:srgbClr val="F56F0B"/>
                </a:solidFill>
              </a:rPr>
              <a:t>CARD HOLDERS ARE RESPONSIBLE FOR</a:t>
            </a:r>
            <a:r>
              <a:rPr lang="en-US" dirty="0">
                <a:solidFill>
                  <a:srgbClr val="F56F0B"/>
                </a:solidFill>
              </a:rPr>
              <a:t>:</a:t>
            </a:r>
          </a:p>
        </p:txBody>
      </p:sp>
      <p:pic>
        <p:nvPicPr>
          <p:cNvPr id="5" name="Content Placeholder 4">
            <a:extLst>
              <a:ext uri="{FF2B5EF4-FFF2-40B4-BE49-F238E27FC236}">
                <a16:creationId xmlns:a16="http://schemas.microsoft.com/office/drawing/2014/main" id="{B349486E-9BF2-F83A-B5FB-6D539FC370D5}"/>
              </a:ext>
            </a:extLst>
          </p:cNvPr>
          <p:cNvPicPr>
            <a:picLocks noGrp="1" noChangeAspect="1"/>
          </p:cNvPicPr>
          <p:nvPr>
            <p:ph idx="1"/>
          </p:nvPr>
        </p:nvPicPr>
        <p:blipFill>
          <a:blip r:embed="rId2"/>
          <a:stretch>
            <a:fillRect/>
          </a:stretch>
        </p:blipFill>
        <p:spPr>
          <a:xfrm>
            <a:off x="10480336" y="52145"/>
            <a:ext cx="1612900" cy="1102886"/>
          </a:xfrm>
          <a:prstGeom prst="rect">
            <a:avLst/>
          </a:prstGeom>
        </p:spPr>
      </p:pic>
      <p:sp>
        <p:nvSpPr>
          <p:cNvPr id="4" name="Text Placeholder 3">
            <a:extLst>
              <a:ext uri="{FF2B5EF4-FFF2-40B4-BE49-F238E27FC236}">
                <a16:creationId xmlns:a16="http://schemas.microsoft.com/office/drawing/2014/main" id="{6D04E7AD-334E-6FF2-4966-26832333AEAD}"/>
              </a:ext>
            </a:extLst>
          </p:cNvPr>
          <p:cNvSpPr>
            <a:spLocks noGrp="1"/>
          </p:cNvSpPr>
          <p:nvPr>
            <p:ph type="body" sz="half" idx="2"/>
          </p:nvPr>
        </p:nvSpPr>
        <p:spPr>
          <a:xfrm>
            <a:off x="98764" y="1155031"/>
            <a:ext cx="11944847" cy="5835315"/>
          </a:xfrm>
        </p:spPr>
        <p:txBody>
          <a:bodyPr>
            <a:normAutofit fontScale="92500" lnSpcReduction="10000"/>
          </a:bodyPr>
          <a:lstStyle/>
          <a:p>
            <a:pPr marL="1200150" marR="0" lvl="2" indent="-285750">
              <a:lnSpc>
                <a:spcPct val="115000"/>
              </a:lnSpc>
              <a:spcBef>
                <a:spcPts val="0"/>
              </a:spcBef>
              <a:spcAft>
                <a:spcPts val="0"/>
              </a:spcAft>
              <a:buFont typeface="Wingdings" panose="05000000000000000000" pitchFamily="2" charset="2"/>
              <a:buChar char="Ø"/>
            </a:pPr>
            <a:r>
              <a:rPr lang="en-US" sz="24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Monitoring the card activity on your monthly statement and through </a:t>
            </a:r>
            <a:r>
              <a:rPr lang="en-US" sz="2400" u="sng" kern="100" dirty="0">
                <a:solidFill>
                  <a:srgbClr val="6EAC1C"/>
                </a:solidFill>
                <a:effectLst/>
                <a:latin typeface="Aptos" panose="020B0004020202020204" pitchFamily="34" charset="0"/>
                <a:ea typeface="Aptos" panose="020B0004020202020204" pitchFamily="34" charset="0"/>
                <a:cs typeface="Times New Roman" panose="02020603050405020304" pitchFamily="18" charset="0"/>
                <a:hlinkClick r:id="rId3"/>
              </a:rPr>
              <a:t>JPMC </a:t>
            </a:r>
            <a:r>
              <a:rPr lang="en-US" sz="2400" u="sng"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hlinkClick r:id="rId3"/>
              </a:rPr>
              <a:t>PaymentNet</a:t>
            </a:r>
            <a:r>
              <a:rPr lang="en-US" sz="24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hlinkClick r:id="rId3"/>
              </a:rPr>
              <a:t> </a:t>
            </a:r>
            <a:r>
              <a:rPr lang="en-US" sz="24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for incorrect, duplicate, or fraudulent charges </a:t>
            </a:r>
          </a:p>
          <a:p>
            <a:pPr marL="1200150" marR="0" lvl="2" indent="-285750">
              <a:lnSpc>
                <a:spcPct val="115000"/>
              </a:lnSpc>
              <a:spcBef>
                <a:spcPts val="0"/>
              </a:spcBef>
              <a:spcAft>
                <a:spcPts val="0"/>
              </a:spcAft>
              <a:buFont typeface="Wingdings" panose="05000000000000000000" pitchFamily="2" charset="2"/>
              <a:buChar char="Ø"/>
            </a:pPr>
            <a:r>
              <a:rPr lang="en-US" sz="24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Disputing incorrect or duplicate charges: First reach out to the vendor for resolution. If you are unable to resolve the problem, contact J.P. Morgan for further assistance</a:t>
            </a:r>
            <a:r>
              <a:rPr lang="en-US" sz="2400" kern="100" dirty="0">
                <a:solidFill>
                  <a:srgbClr val="003E7E"/>
                </a:solidFill>
                <a:latin typeface="Aptos" panose="020B0004020202020204" pitchFamily="34" charset="0"/>
                <a:ea typeface="Aptos" panose="020B0004020202020204" pitchFamily="34" charset="0"/>
                <a:cs typeface="Times New Roman" panose="02020603050405020304" pitchFamily="18" charset="0"/>
              </a:rPr>
              <a:t> using the number</a:t>
            </a:r>
            <a:r>
              <a:rPr lang="en-US" sz="24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 on the back of the card.</a:t>
            </a:r>
          </a:p>
          <a:p>
            <a:pPr marL="1200150" marR="0" lvl="2" indent="-285750">
              <a:lnSpc>
                <a:spcPct val="115000"/>
              </a:lnSpc>
              <a:spcBef>
                <a:spcPts val="0"/>
              </a:spcBef>
              <a:spcAft>
                <a:spcPts val="0"/>
              </a:spcAft>
              <a:buFont typeface="Wingdings" panose="05000000000000000000" pitchFamily="2" charset="2"/>
              <a:buChar char="Ø"/>
            </a:pPr>
            <a:r>
              <a:rPr lang="en-US" sz="24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All disputes must occur within 60 days of the transaction date.</a:t>
            </a:r>
          </a:p>
          <a:p>
            <a:pPr marL="1200150" marR="0" lvl="2" indent="-285750">
              <a:lnSpc>
                <a:spcPct val="115000"/>
              </a:lnSpc>
              <a:spcBef>
                <a:spcPts val="0"/>
              </a:spcBef>
              <a:spcAft>
                <a:spcPts val="0"/>
              </a:spcAft>
              <a:buFont typeface="Wingdings" panose="05000000000000000000" pitchFamily="2" charset="2"/>
              <a:buChar char="Ø"/>
            </a:pPr>
            <a:r>
              <a:rPr lang="en-US" sz="24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Reconciling the statement within 30 days after the statement is available.</a:t>
            </a:r>
          </a:p>
          <a:p>
            <a:pPr marL="1200150" marR="0" lvl="2" indent="-285750">
              <a:lnSpc>
                <a:spcPct val="115000"/>
              </a:lnSpc>
              <a:spcBef>
                <a:spcPts val="0"/>
              </a:spcBef>
              <a:spcAft>
                <a:spcPts val="0"/>
              </a:spcAft>
              <a:buFont typeface="Wingdings" panose="05000000000000000000" pitchFamily="2" charset="2"/>
              <a:buChar char="Ø"/>
            </a:pPr>
            <a:r>
              <a:rPr lang="en-US" sz="24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Deduct any unallowable expenses on your travel forms. Ineligible expenses include those for other individuals.</a:t>
            </a:r>
          </a:p>
          <a:p>
            <a:pPr marL="1200150" marR="0" lvl="2" indent="-285750">
              <a:lnSpc>
                <a:spcPct val="115000"/>
              </a:lnSpc>
              <a:spcBef>
                <a:spcPts val="0"/>
              </a:spcBef>
              <a:spcAft>
                <a:spcPts val="0"/>
              </a:spcAft>
              <a:buFont typeface="Wingdings" panose="05000000000000000000" pitchFamily="2" charset="2"/>
              <a:buChar char="Ø"/>
            </a:pPr>
            <a:r>
              <a:rPr lang="en-US" sz="24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To be a valid receipt it must show: the name of the vendor, date of the transaction, itemized details, final amount due, and confirmation of payment in full. </a:t>
            </a:r>
          </a:p>
          <a:p>
            <a:pPr marL="1200150" marR="0" lvl="2" indent="-285750">
              <a:lnSpc>
                <a:spcPct val="115000"/>
              </a:lnSpc>
              <a:spcBef>
                <a:spcPts val="0"/>
              </a:spcBef>
              <a:spcAft>
                <a:spcPts val="0"/>
              </a:spcAft>
              <a:buFont typeface="Wingdings" panose="05000000000000000000" pitchFamily="2" charset="2"/>
              <a:buChar char="Ø"/>
            </a:pPr>
            <a:r>
              <a:rPr lang="en-US" sz="24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If a receipt is lost, contact the vendor for a replacement if possible. If not available, submit a statement </a:t>
            </a:r>
            <a:r>
              <a:rPr lang="en-US" sz="2400" kern="100" dirty="0">
                <a:solidFill>
                  <a:srgbClr val="003E7E"/>
                </a:solidFill>
                <a:latin typeface="Aptos" panose="020B0004020202020204" pitchFamily="34" charset="0"/>
                <a:ea typeface="Aptos" panose="020B0004020202020204" pitchFamily="34" charset="0"/>
                <a:cs typeface="Times New Roman" panose="02020603050405020304" pitchFamily="18" charset="0"/>
              </a:rPr>
              <a:t>explain</a:t>
            </a:r>
            <a:r>
              <a:rPr lang="en-US" sz="24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ing the lost receipt.</a:t>
            </a:r>
          </a:p>
          <a:p>
            <a:pPr marL="1200150" marR="0" lvl="2" indent="-285750">
              <a:lnSpc>
                <a:spcPct val="115000"/>
              </a:lnSpc>
              <a:spcBef>
                <a:spcPts val="0"/>
              </a:spcBef>
              <a:spcAft>
                <a:spcPts val="800"/>
              </a:spcAft>
              <a:buFont typeface="Wingdings" panose="05000000000000000000" pitchFamily="2" charset="2"/>
              <a:buChar char="Ø"/>
            </a:pPr>
            <a:r>
              <a:rPr lang="en-US" sz="24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Cardholders in violation of compliance may have card privileges suspended or permanently revoked.</a:t>
            </a:r>
          </a:p>
        </p:txBody>
      </p:sp>
    </p:spTree>
    <p:extLst>
      <p:ext uri="{BB962C8B-B14F-4D97-AF65-F5344CB8AC3E}">
        <p14:creationId xmlns:p14="http://schemas.microsoft.com/office/powerpoint/2010/main" val="3460110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3960D"/>
            </a:gs>
            <a:gs pos="29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a:extLst>
            <a:ext uri="{FF2B5EF4-FFF2-40B4-BE49-F238E27FC236}">
              <a16:creationId xmlns:a16="http://schemas.microsoft.com/office/drawing/2014/main" id="{E5DA2BDD-93AB-5D51-5D38-6E8A3FEC74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DA555A-FCEF-A305-8BFE-157B91FEAF38}"/>
              </a:ext>
            </a:extLst>
          </p:cNvPr>
          <p:cNvSpPr>
            <a:spLocks noGrp="1"/>
          </p:cNvSpPr>
          <p:nvPr>
            <p:ph type="title"/>
          </p:nvPr>
        </p:nvSpPr>
        <p:spPr>
          <a:xfrm>
            <a:off x="1336431" y="678178"/>
            <a:ext cx="9513278" cy="1297265"/>
          </a:xfrm>
        </p:spPr>
        <p:txBody>
          <a:bodyPr>
            <a:normAutofit/>
          </a:bodyPr>
          <a:lstStyle/>
          <a:p>
            <a:pPr algn="ctr"/>
            <a:r>
              <a:rPr lang="en-US" u="sng" dirty="0">
                <a:solidFill>
                  <a:srgbClr val="F56F0B"/>
                </a:solidFill>
              </a:rPr>
              <a:t>PRE-TRIP INSTRUCTIONS</a:t>
            </a:r>
            <a:br>
              <a:rPr lang="en-US" dirty="0"/>
            </a:br>
            <a:endParaRPr lang="en-US" dirty="0"/>
          </a:p>
        </p:txBody>
      </p:sp>
      <p:pic>
        <p:nvPicPr>
          <p:cNvPr id="6" name="Content Placeholder 5">
            <a:extLst>
              <a:ext uri="{FF2B5EF4-FFF2-40B4-BE49-F238E27FC236}">
                <a16:creationId xmlns:a16="http://schemas.microsoft.com/office/drawing/2014/main" id="{D1F466E2-17F8-B01B-8EB7-EF3433E48B05}"/>
              </a:ext>
            </a:extLst>
          </p:cNvPr>
          <p:cNvPicPr>
            <a:picLocks noGrp="1" noChangeAspect="1"/>
          </p:cNvPicPr>
          <p:nvPr>
            <p:ph idx="1"/>
          </p:nvPr>
        </p:nvPicPr>
        <p:blipFill>
          <a:blip r:embed="rId2"/>
          <a:stretch>
            <a:fillRect/>
          </a:stretch>
        </p:blipFill>
        <p:spPr>
          <a:xfrm>
            <a:off x="10080171" y="252412"/>
            <a:ext cx="1719716" cy="1518243"/>
          </a:xfrm>
          <a:prstGeom prst="rect">
            <a:avLst/>
          </a:prstGeom>
        </p:spPr>
      </p:pic>
      <p:sp>
        <p:nvSpPr>
          <p:cNvPr id="4" name="Text Placeholder 3">
            <a:extLst>
              <a:ext uri="{FF2B5EF4-FFF2-40B4-BE49-F238E27FC236}">
                <a16:creationId xmlns:a16="http://schemas.microsoft.com/office/drawing/2014/main" id="{B331BEB2-8DE7-D37C-AAE5-62E2D326421E}"/>
              </a:ext>
            </a:extLst>
          </p:cNvPr>
          <p:cNvSpPr>
            <a:spLocks noGrp="1"/>
          </p:cNvSpPr>
          <p:nvPr>
            <p:ph type="body" sz="half" idx="2"/>
          </p:nvPr>
        </p:nvSpPr>
        <p:spPr>
          <a:xfrm>
            <a:off x="1336431" y="1975443"/>
            <a:ext cx="9513278" cy="4204378"/>
          </a:xfrm>
        </p:spPr>
        <p:txBody>
          <a:bodyPr>
            <a:normAutofit/>
          </a:bodyPr>
          <a:lstStyle/>
          <a:p>
            <a:r>
              <a:rPr lang="en-US" sz="30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A travel pre-approval must be completed and approved prior to the first day of business travel.</a:t>
            </a:r>
          </a:p>
          <a:p>
            <a:endParaRPr lang="en-US" sz="30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endParaRPr>
          </a:p>
          <a:p>
            <a:pPr marL="800100" marR="0" lvl="1" indent="-342900">
              <a:lnSpc>
                <a:spcPct val="115000"/>
              </a:lnSpc>
              <a:spcBef>
                <a:spcPts val="0"/>
              </a:spcBef>
              <a:spcAft>
                <a:spcPts val="0"/>
              </a:spcAft>
              <a:buFont typeface="Courier New" panose="02070309020205020404" pitchFamily="49" charset="0"/>
              <a:buChar char="o"/>
            </a:pPr>
            <a:r>
              <a:rPr lang="en-US" sz="22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Always submit a </a:t>
            </a:r>
            <a:r>
              <a:rPr lang="en-US" sz="22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hlinkClick r:id="rId3"/>
              </a:rPr>
              <a:t>Travel Requisition</a:t>
            </a:r>
            <a:r>
              <a:rPr lang="en-US" sz="22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 (REQ) before each trip and/or TCard charge. </a:t>
            </a:r>
          </a:p>
          <a:p>
            <a:pPr marR="0" lvl="1">
              <a:lnSpc>
                <a:spcPct val="115000"/>
              </a:lnSpc>
              <a:spcBef>
                <a:spcPts val="0"/>
              </a:spcBef>
              <a:spcAft>
                <a:spcPts val="0"/>
              </a:spcAft>
            </a:pPr>
            <a:endParaRPr lang="en-US" sz="22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endParaRPr>
          </a:p>
          <a:p>
            <a:pPr marL="800100" marR="0" lvl="1" indent="-342900">
              <a:lnSpc>
                <a:spcPct val="115000"/>
              </a:lnSpc>
              <a:spcBef>
                <a:spcPts val="0"/>
              </a:spcBef>
              <a:spcAft>
                <a:spcPts val="0"/>
              </a:spcAft>
              <a:buFont typeface="Courier New" panose="02070309020205020404" pitchFamily="49" charset="0"/>
              <a:buChar char="o"/>
            </a:pPr>
            <a:r>
              <a:rPr lang="en-US" sz="22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The Travel Requisition</a:t>
            </a:r>
            <a:r>
              <a:rPr lang="en-US" sz="2200" b="1"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 </a:t>
            </a:r>
            <a:r>
              <a:rPr lang="en-US" sz="22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is to estimate the costs and details of the trip, and to provide estimates, confirmations, preliminary schedules for conference, research, etc. .</a:t>
            </a:r>
          </a:p>
          <a:p>
            <a:endParaRPr lang="en-US" dirty="0"/>
          </a:p>
        </p:txBody>
      </p:sp>
    </p:spTree>
    <p:extLst>
      <p:ext uri="{BB962C8B-B14F-4D97-AF65-F5344CB8AC3E}">
        <p14:creationId xmlns:p14="http://schemas.microsoft.com/office/powerpoint/2010/main" val="1777101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100000">
              <a:srgbClr val="F3960D"/>
            </a:gs>
            <a:gs pos="67000">
              <a:schemeClr val="accent2">
                <a:lumMod val="45000"/>
                <a:lumOff val="55000"/>
              </a:schemeClr>
            </a:gs>
            <a:gs pos="100000">
              <a:schemeClr val="accent2">
                <a:lumMod val="30000"/>
                <a:lumOff val="70000"/>
              </a:schemeClr>
            </a:gs>
          </a:gsLst>
          <a:lin ang="5400000" scaled="1"/>
          <a:tileRect/>
        </a:gradFill>
        <a:effectLst/>
      </p:bgPr>
    </p:bg>
    <p:spTree>
      <p:nvGrpSpPr>
        <p:cNvPr id="1" name="">
          <a:extLst>
            <a:ext uri="{FF2B5EF4-FFF2-40B4-BE49-F238E27FC236}">
              <a16:creationId xmlns:a16="http://schemas.microsoft.com/office/drawing/2014/main" id="{2C8B41F4-8C38-FE06-5DAD-A4B7FC9F52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DF386D-EA23-45F2-6140-83576B24912A}"/>
              </a:ext>
            </a:extLst>
          </p:cNvPr>
          <p:cNvSpPr>
            <a:spLocks noGrp="1"/>
          </p:cNvSpPr>
          <p:nvPr>
            <p:ph type="title"/>
          </p:nvPr>
        </p:nvSpPr>
        <p:spPr>
          <a:xfrm>
            <a:off x="38100" y="390244"/>
            <a:ext cx="12115800" cy="1143001"/>
          </a:xfrm>
        </p:spPr>
        <p:txBody>
          <a:bodyPr>
            <a:normAutofit/>
          </a:bodyPr>
          <a:lstStyle/>
          <a:p>
            <a:pPr algn="ctr"/>
            <a:r>
              <a:rPr lang="en-US" sz="3600" u="sng" dirty="0">
                <a:solidFill>
                  <a:srgbClr val="F56F0B"/>
                </a:solidFill>
              </a:rPr>
              <a:t>TRAVEL CARD RECONCILIATION</a:t>
            </a:r>
          </a:p>
        </p:txBody>
      </p:sp>
      <p:pic>
        <p:nvPicPr>
          <p:cNvPr id="6" name="Content Placeholder 5" descr="A computer screen with a computer screen and a computer screen&#10;&#10;Description automatically generated with medium confidence">
            <a:extLst>
              <a:ext uri="{FF2B5EF4-FFF2-40B4-BE49-F238E27FC236}">
                <a16:creationId xmlns:a16="http://schemas.microsoft.com/office/drawing/2014/main" id="{CE1D1093-2F33-0A7E-071B-1E7A93783E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36769" y="2035629"/>
            <a:ext cx="7042263" cy="3253188"/>
          </a:xfrm>
        </p:spPr>
      </p:pic>
      <p:sp>
        <p:nvSpPr>
          <p:cNvPr id="4" name="Text Placeholder 3">
            <a:extLst>
              <a:ext uri="{FF2B5EF4-FFF2-40B4-BE49-F238E27FC236}">
                <a16:creationId xmlns:a16="http://schemas.microsoft.com/office/drawing/2014/main" id="{6D04E7AD-334E-6FF2-4966-26832333AEAD}"/>
              </a:ext>
            </a:extLst>
          </p:cNvPr>
          <p:cNvSpPr>
            <a:spLocks noGrp="1"/>
          </p:cNvSpPr>
          <p:nvPr>
            <p:ph type="body" sz="half" idx="2"/>
          </p:nvPr>
        </p:nvSpPr>
        <p:spPr>
          <a:xfrm>
            <a:off x="152400" y="5791201"/>
            <a:ext cx="7771605" cy="522514"/>
          </a:xfrm>
        </p:spPr>
        <p:txBody>
          <a:bodyPr>
            <a:normAutofit/>
          </a:bodyPr>
          <a:lstStyle/>
          <a:p>
            <a:pPr marR="0" lvl="2">
              <a:lnSpc>
                <a:spcPct val="115000"/>
              </a:lnSpc>
              <a:spcBef>
                <a:spcPts val="0"/>
              </a:spcBef>
              <a:spcAft>
                <a:spcPts val="0"/>
              </a:spcAft>
            </a:pPr>
            <a:r>
              <a:rPr lang="en-US" sz="20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Detailed steps on Slides 8 - 11</a:t>
            </a:r>
          </a:p>
        </p:txBody>
      </p:sp>
    </p:spTree>
    <p:extLst>
      <p:ext uri="{BB962C8B-B14F-4D97-AF65-F5344CB8AC3E}">
        <p14:creationId xmlns:p14="http://schemas.microsoft.com/office/powerpoint/2010/main" val="1542156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3960D"/>
            </a:gs>
            <a:gs pos="32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a:extLst>
            <a:ext uri="{FF2B5EF4-FFF2-40B4-BE49-F238E27FC236}">
              <a16:creationId xmlns:a16="http://schemas.microsoft.com/office/drawing/2014/main" id="{48F476CE-135C-2D04-289F-8C6C0A1E7D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35FE58-B9C3-60BF-3A5F-31801ACCDC7B}"/>
              </a:ext>
            </a:extLst>
          </p:cNvPr>
          <p:cNvSpPr>
            <a:spLocks noGrp="1"/>
          </p:cNvSpPr>
          <p:nvPr>
            <p:ph type="title"/>
          </p:nvPr>
        </p:nvSpPr>
        <p:spPr>
          <a:xfrm>
            <a:off x="839787" y="457200"/>
            <a:ext cx="10318069" cy="531812"/>
          </a:xfrm>
        </p:spPr>
        <p:txBody>
          <a:bodyPr>
            <a:normAutofit/>
          </a:bodyPr>
          <a:lstStyle/>
          <a:p>
            <a:pPr algn="ctr"/>
            <a:r>
              <a:rPr lang="en-US" u="sng" dirty="0">
                <a:solidFill>
                  <a:srgbClr val="F56F0B"/>
                </a:solidFill>
              </a:rPr>
              <a:t>TRAVEL CARD RECONCILIATION STEPS</a:t>
            </a:r>
          </a:p>
        </p:txBody>
      </p:sp>
      <p:sp>
        <p:nvSpPr>
          <p:cNvPr id="4" name="Text Placeholder 3">
            <a:extLst>
              <a:ext uri="{FF2B5EF4-FFF2-40B4-BE49-F238E27FC236}">
                <a16:creationId xmlns:a16="http://schemas.microsoft.com/office/drawing/2014/main" id="{298E6D6E-0D52-8069-2F9F-7BA3B2294A31}"/>
              </a:ext>
            </a:extLst>
          </p:cNvPr>
          <p:cNvSpPr>
            <a:spLocks noGrp="1"/>
          </p:cNvSpPr>
          <p:nvPr>
            <p:ph type="body" sz="half" idx="2"/>
          </p:nvPr>
        </p:nvSpPr>
        <p:spPr>
          <a:xfrm>
            <a:off x="839787" y="1545770"/>
            <a:ext cx="10318069" cy="4855029"/>
          </a:xfrm>
        </p:spPr>
        <p:txBody>
          <a:bodyPr>
            <a:normAutofit/>
          </a:bodyPr>
          <a:lstStyle/>
          <a:p>
            <a:pPr marL="342900" marR="0" lvl="0" indent="-342900">
              <a:lnSpc>
                <a:spcPct val="107000"/>
              </a:lnSpc>
              <a:spcBef>
                <a:spcPts val="0"/>
              </a:spcBef>
              <a:spcAft>
                <a:spcPts val="0"/>
              </a:spcAft>
              <a:buFont typeface="+mj-lt"/>
              <a:buAutoNum type="arabicParenR"/>
            </a:pPr>
            <a:r>
              <a:rPr lang="en-US" sz="24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Logon to </a:t>
            </a:r>
            <a:r>
              <a:rPr lang="en-US" sz="24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JPMC</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24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and download the Travel Card (TCard) statement.</a:t>
            </a:r>
          </a:p>
          <a:p>
            <a:pPr marL="342900" marR="0" lvl="0" indent="-342900">
              <a:lnSpc>
                <a:spcPct val="107000"/>
              </a:lnSpc>
              <a:spcBef>
                <a:spcPts val="0"/>
              </a:spcBef>
              <a:spcAft>
                <a:spcPts val="0"/>
              </a:spcAft>
              <a:buFont typeface="+mj-lt"/>
              <a:buAutoNum type="arabicParenR"/>
            </a:pPr>
            <a:r>
              <a:rPr lang="en-US" sz="24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Collect all receipts which are listed on the current statement.</a:t>
            </a:r>
          </a:p>
          <a:p>
            <a:pPr marL="457200" marR="0" lvl="0" indent="-457200">
              <a:lnSpc>
                <a:spcPct val="107000"/>
              </a:lnSpc>
              <a:spcBef>
                <a:spcPts val="0"/>
              </a:spcBef>
              <a:spcAft>
                <a:spcPts val="0"/>
              </a:spcAft>
              <a:buFont typeface="+mj-lt"/>
              <a:buAutoNum type="arabicParenR"/>
            </a:pPr>
            <a:r>
              <a:rPr lang="en-US" sz="24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Identify which trip each receipt belongs to. </a:t>
            </a:r>
          </a:p>
          <a:p>
            <a:pPr marL="914400" lvl="1" indent="-457200">
              <a:lnSpc>
                <a:spcPct val="107000"/>
              </a:lnSpc>
              <a:spcBef>
                <a:spcPts val="0"/>
              </a:spcBef>
              <a:buFont typeface="+mj-lt"/>
              <a:buAutoNum type="alphaLcParenR"/>
            </a:pPr>
            <a:r>
              <a:rPr lang="en-US" sz="22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Notating the Requisition (REQ) number on each receipt</a:t>
            </a:r>
          </a:p>
          <a:p>
            <a:pPr marL="914400" lvl="1" indent="-457200">
              <a:lnSpc>
                <a:spcPct val="107000"/>
              </a:lnSpc>
              <a:spcBef>
                <a:spcPts val="0"/>
              </a:spcBef>
              <a:buFont typeface="+mj-lt"/>
              <a:buAutoNum type="alphaLcParenR"/>
            </a:pPr>
            <a:r>
              <a:rPr lang="en-US" sz="2200" kern="100" dirty="0">
                <a:solidFill>
                  <a:srgbClr val="003E7E"/>
                </a:solidFill>
                <a:latin typeface="Aptos" panose="020B0004020202020204" pitchFamily="34" charset="0"/>
                <a:ea typeface="Aptos" panose="020B0004020202020204" pitchFamily="34" charset="0"/>
                <a:cs typeface="Times New Roman" panose="02020603050405020304" pitchFamily="18" charset="0"/>
              </a:rPr>
              <a:t>N</a:t>
            </a:r>
            <a:r>
              <a:rPr lang="en-US" sz="22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ame each PDF document using </a:t>
            </a:r>
            <a:r>
              <a:rPr lang="en-US" sz="2200" u="sng"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the REQ number</a:t>
            </a:r>
            <a:r>
              <a:rPr lang="en-US" sz="22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 and </a:t>
            </a:r>
            <a:r>
              <a:rPr lang="en-US" sz="2200" u="sng"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type of receipt </a:t>
            </a:r>
            <a:r>
              <a:rPr lang="en-US" sz="22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(2417405-meal, 2417405-hotel, 2417405-airfare, etc.)</a:t>
            </a:r>
          </a:p>
          <a:p>
            <a:pPr marL="914400" lvl="1" indent="-457200">
              <a:lnSpc>
                <a:spcPct val="107000"/>
              </a:lnSpc>
              <a:spcBef>
                <a:spcPts val="0"/>
              </a:spcBef>
              <a:buFont typeface="+mj-lt"/>
              <a:buAutoNum type="alphaLcParenR"/>
            </a:pPr>
            <a:r>
              <a:rPr lang="en-US" sz="2200" kern="100" dirty="0">
                <a:solidFill>
                  <a:srgbClr val="003E7E"/>
                </a:solidFill>
                <a:latin typeface="Aptos" panose="020B0004020202020204" pitchFamily="34" charset="0"/>
                <a:ea typeface="Aptos" panose="020B0004020202020204" pitchFamily="34" charset="0"/>
                <a:cs typeface="Times New Roman" panose="02020603050405020304" pitchFamily="18" charset="0"/>
              </a:rPr>
              <a:t>Save all the receipts for each trip in a single PDF.</a:t>
            </a:r>
            <a:endParaRPr lang="en-US" sz="22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arenR"/>
            </a:pPr>
            <a:r>
              <a:rPr lang="en-US" sz="24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A separate </a:t>
            </a:r>
            <a:r>
              <a:rPr lang="en-US" sz="24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hlinkClick r:id="rId3"/>
              </a:rPr>
              <a:t>Travel Expense Report </a:t>
            </a:r>
            <a:r>
              <a:rPr lang="en-US" sz="24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(TER) is required for each requisition number and trip. One month’s reconciliation may contain two or more TER’s. Use the fillable</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24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TER form</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24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on our </a:t>
            </a:r>
            <a:r>
              <a:rPr lang="en-US" sz="24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Travel website</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24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when possible, so you are using the most up-to-date forms. This form will total your expenses.</a:t>
            </a:r>
          </a:p>
        </p:txBody>
      </p:sp>
    </p:spTree>
    <p:extLst>
      <p:ext uri="{BB962C8B-B14F-4D97-AF65-F5344CB8AC3E}">
        <p14:creationId xmlns:p14="http://schemas.microsoft.com/office/powerpoint/2010/main" val="3834677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100000">
              <a:srgbClr val="F3960D"/>
            </a:gs>
            <a:gs pos="67000">
              <a:schemeClr val="accent2">
                <a:lumMod val="45000"/>
                <a:lumOff val="55000"/>
              </a:schemeClr>
            </a:gs>
            <a:gs pos="100000">
              <a:schemeClr val="accent2">
                <a:lumMod val="30000"/>
                <a:lumOff val="70000"/>
              </a:schemeClr>
            </a:gs>
          </a:gsLst>
          <a:lin ang="5400000" scaled="1"/>
          <a:tileRect/>
        </a:gradFill>
        <a:effectLst/>
      </p:bgPr>
    </p:bg>
    <p:spTree>
      <p:nvGrpSpPr>
        <p:cNvPr id="1" name="">
          <a:extLst>
            <a:ext uri="{FF2B5EF4-FFF2-40B4-BE49-F238E27FC236}">
              <a16:creationId xmlns:a16="http://schemas.microsoft.com/office/drawing/2014/main" id="{AC541FE0-680F-1D6E-35BE-1C2DA784DF8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4A31D6B-8CC7-9421-7790-64B76D80B29C}"/>
              </a:ext>
            </a:extLst>
          </p:cNvPr>
          <p:cNvSpPr>
            <a:spLocks noGrp="1"/>
          </p:cNvSpPr>
          <p:nvPr>
            <p:ph type="body" sz="half" idx="2"/>
          </p:nvPr>
        </p:nvSpPr>
        <p:spPr>
          <a:xfrm>
            <a:off x="655320" y="350521"/>
            <a:ext cx="11353800" cy="6339840"/>
          </a:xfrm>
        </p:spPr>
        <p:txBody>
          <a:bodyPr>
            <a:normAutofit fontScale="92500" lnSpcReduction="10000"/>
          </a:bodyPr>
          <a:lstStyle/>
          <a:p>
            <a:pPr marL="228600" marR="0" lvl="0" indent="-228600">
              <a:lnSpc>
                <a:spcPct val="107000"/>
              </a:lnSpc>
              <a:spcBef>
                <a:spcPts val="0"/>
              </a:spcBef>
              <a:spcAft>
                <a:spcPts val="0"/>
              </a:spcAft>
              <a:buAutoNum type="arabicParenR" startAt="5"/>
            </a:pPr>
            <a:r>
              <a:rPr lang="en-US" sz="22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 </a:t>
            </a:r>
            <a:r>
              <a:rPr lang="en-US" sz="24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You are required to submit itemized paid receipts for all expenses listed on the TER, showing the form of payment.</a:t>
            </a:r>
          </a:p>
          <a:p>
            <a:pPr marL="685800" lvl="1" indent="-228600">
              <a:lnSpc>
                <a:spcPct val="107000"/>
              </a:lnSpc>
              <a:spcBef>
                <a:spcPts val="0"/>
              </a:spcBef>
              <a:buFont typeface="+mj-lt"/>
              <a:buAutoNum type="alphaLcParenR"/>
            </a:pPr>
            <a:r>
              <a:rPr lang="en-US" sz="22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   </a:t>
            </a:r>
            <a:r>
              <a:rPr lang="en-US" sz="2200" u="sng"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Airfare and hotel receipts </a:t>
            </a:r>
            <a:r>
              <a:rPr lang="en-US" sz="22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require a breakdown of the charges, taxes, and fees.</a:t>
            </a:r>
          </a:p>
          <a:p>
            <a:pPr marL="685800" lvl="1" indent="-228600">
              <a:lnSpc>
                <a:spcPct val="107000"/>
              </a:lnSpc>
              <a:spcBef>
                <a:spcPts val="0"/>
              </a:spcBef>
              <a:buFont typeface="+mj-lt"/>
              <a:buAutoNum type="alphaLcParenR"/>
            </a:pPr>
            <a:r>
              <a:rPr lang="en-US" sz="22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   </a:t>
            </a:r>
            <a:r>
              <a:rPr lang="en-US" sz="2200" u="sng"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Boarding passes </a:t>
            </a:r>
            <a:r>
              <a:rPr lang="en-US" sz="22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are needed for each flight.</a:t>
            </a:r>
          </a:p>
          <a:p>
            <a:pPr marL="742950" marR="0" lvl="1" indent="-285750">
              <a:lnSpc>
                <a:spcPct val="107000"/>
              </a:lnSpc>
              <a:spcBef>
                <a:spcPts val="0"/>
              </a:spcBef>
              <a:spcAft>
                <a:spcPts val="0"/>
              </a:spcAft>
              <a:buFont typeface="+mj-lt"/>
              <a:buAutoNum type="alphaLcParenR"/>
            </a:pPr>
            <a:r>
              <a:rPr lang="en-US" sz="22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  </a:t>
            </a:r>
            <a:r>
              <a:rPr lang="en-US" sz="2200" u="sng"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Meals</a:t>
            </a:r>
            <a:r>
              <a:rPr lang="en-US" sz="22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 -</a:t>
            </a:r>
          </a:p>
          <a:p>
            <a:pPr marL="1200150" marR="0" lvl="2" indent="-285750">
              <a:lnSpc>
                <a:spcPct val="107000"/>
              </a:lnSpc>
              <a:spcBef>
                <a:spcPts val="0"/>
              </a:spcBef>
              <a:spcAft>
                <a:spcPts val="0"/>
              </a:spcAft>
              <a:buFont typeface="+mj-lt"/>
              <a:buAutoNum type="romanLcPeriod"/>
            </a:pPr>
            <a:r>
              <a:rPr lang="en-US" sz="22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You are eligible for the per diem rate for the area in which you are traveling. You also have the option of accepting the actual amounts paid by checking the box on the TER.</a:t>
            </a:r>
          </a:p>
          <a:p>
            <a:pPr marL="1143000" marR="0" lvl="2" indent="-228600">
              <a:lnSpc>
                <a:spcPct val="107000"/>
              </a:lnSpc>
              <a:spcBef>
                <a:spcPts val="0"/>
              </a:spcBef>
              <a:spcAft>
                <a:spcPts val="0"/>
              </a:spcAft>
              <a:buFont typeface="+mj-lt"/>
              <a:buAutoNum type="romanLcPeriod"/>
            </a:pPr>
            <a:r>
              <a:rPr lang="en-US" sz="22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If you are claiming the per diem rate(s):</a:t>
            </a:r>
          </a:p>
          <a:p>
            <a:pPr marL="1600200" marR="0" lvl="3" indent="-228600">
              <a:lnSpc>
                <a:spcPct val="107000"/>
              </a:lnSpc>
              <a:spcBef>
                <a:spcPts val="0"/>
              </a:spcBef>
              <a:spcAft>
                <a:spcPts val="0"/>
              </a:spcAft>
              <a:buFont typeface="+mj-lt"/>
              <a:buAutoNum type="arabicParenR"/>
            </a:pPr>
            <a:r>
              <a:rPr lang="en-US" sz="22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Calculate the meal </a:t>
            </a:r>
            <a:r>
              <a:rPr lang="en-US" sz="2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per diem rates</a:t>
            </a:r>
            <a:r>
              <a:rPr lang="en-US" sz="2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22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for different areas if applicable.</a:t>
            </a:r>
          </a:p>
          <a:p>
            <a:pPr marL="1600200" marR="0" lvl="3" indent="-228600">
              <a:lnSpc>
                <a:spcPct val="107000"/>
              </a:lnSpc>
              <a:spcBef>
                <a:spcPts val="0"/>
              </a:spcBef>
              <a:spcAft>
                <a:spcPts val="0"/>
              </a:spcAft>
              <a:buFont typeface="+mj-lt"/>
              <a:buAutoNum type="arabicParenR"/>
            </a:pPr>
            <a:r>
              <a:rPr lang="en-US" sz="22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Take a picture of the itemized sales slip in case only a c/c receipt is provided.</a:t>
            </a:r>
          </a:p>
          <a:p>
            <a:pPr marL="1600200" marR="0" lvl="3" indent="-228600">
              <a:lnSpc>
                <a:spcPct val="107000"/>
              </a:lnSpc>
              <a:spcBef>
                <a:spcPts val="0"/>
              </a:spcBef>
              <a:spcAft>
                <a:spcPts val="0"/>
              </a:spcAft>
              <a:buFont typeface="+mj-lt"/>
              <a:buAutoNum type="arabicParenR"/>
            </a:pPr>
            <a:r>
              <a:rPr lang="en-US" sz="22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Subtract meals provided to you by the hotel, conference, or by any other means.</a:t>
            </a:r>
          </a:p>
          <a:p>
            <a:pPr marL="1600200" marR="0" lvl="3" indent="-228600">
              <a:lnSpc>
                <a:spcPct val="107000"/>
              </a:lnSpc>
              <a:spcBef>
                <a:spcPts val="0"/>
              </a:spcBef>
              <a:spcAft>
                <a:spcPts val="0"/>
              </a:spcAft>
              <a:buFont typeface="+mj-lt"/>
              <a:buAutoNum type="arabicParenR"/>
            </a:pPr>
            <a:r>
              <a:rPr lang="en-US" sz="22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Make sure the meal receipts for each day don’t exceed the per diem rate, or you will have to reimburse the college.</a:t>
            </a:r>
          </a:p>
          <a:p>
            <a:pPr marL="1600200" marR="0" lvl="3" indent="-228600">
              <a:lnSpc>
                <a:spcPct val="107000"/>
              </a:lnSpc>
              <a:spcBef>
                <a:spcPts val="0"/>
              </a:spcBef>
              <a:spcAft>
                <a:spcPts val="0"/>
              </a:spcAft>
              <a:buFont typeface="+mj-lt"/>
              <a:buAutoNum type="arabicParenR"/>
            </a:pPr>
            <a:r>
              <a:rPr lang="en-US" sz="2200" kern="100" dirty="0">
                <a:solidFill>
                  <a:srgbClr val="003E7E"/>
                </a:solidFill>
                <a:latin typeface="Aptos" panose="020B0004020202020204" pitchFamily="34" charset="0"/>
                <a:ea typeface="Aptos" panose="020B0004020202020204" pitchFamily="34" charset="0"/>
                <a:cs typeface="Times New Roman" panose="02020603050405020304" pitchFamily="18" charset="0"/>
              </a:rPr>
              <a:t>Include copies of the full receipt, even if it is multiple pages.</a:t>
            </a:r>
            <a:endParaRPr lang="en-US" sz="22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arenR"/>
            </a:pPr>
            <a:r>
              <a:rPr lang="en-US" sz="22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Enter the total meal amount (less meals provided) in the meal section on the TER. Our </a:t>
            </a:r>
            <a:r>
              <a:rPr lang="en-US" sz="2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Meal Calculator</a:t>
            </a:r>
            <a:r>
              <a:rPr lang="en-US" sz="2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22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may be helpful.</a:t>
            </a:r>
          </a:p>
          <a:p>
            <a:pPr marL="1600200" marR="0" lvl="3" indent="-228600">
              <a:lnSpc>
                <a:spcPct val="107000"/>
              </a:lnSpc>
              <a:spcBef>
                <a:spcPts val="0"/>
              </a:spcBef>
              <a:spcAft>
                <a:spcPts val="0"/>
              </a:spcAft>
              <a:buFont typeface="+mj-lt"/>
              <a:buAutoNum type="arabicParenR"/>
            </a:pPr>
            <a:r>
              <a:rPr lang="en-US" sz="22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Meals paid for using the TCard will be subtracted in </a:t>
            </a:r>
            <a:r>
              <a:rPr lang="en-US" sz="2200" i="1"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Summary</a:t>
            </a:r>
            <a:r>
              <a:rPr lang="en-US" sz="22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 section on the TER (in the </a:t>
            </a:r>
            <a:r>
              <a:rPr lang="en-US" sz="2200" i="1"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Agency-Corp Card</a:t>
            </a:r>
            <a:r>
              <a:rPr lang="en-US" sz="22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 total field). </a:t>
            </a:r>
          </a:p>
          <a:p>
            <a:pPr marL="742950" marR="0" lvl="1" indent="-285750">
              <a:lnSpc>
                <a:spcPct val="107000"/>
              </a:lnSpc>
              <a:spcBef>
                <a:spcPts val="0"/>
              </a:spcBef>
              <a:spcAft>
                <a:spcPts val="800"/>
              </a:spcAft>
              <a:buFont typeface="+mj-lt"/>
              <a:buAutoNum type="alphaLcParenR"/>
            </a:pPr>
            <a:r>
              <a:rPr lang="en-US" sz="22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 </a:t>
            </a:r>
            <a:r>
              <a:rPr lang="en-US" sz="2200" u="sng"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Lodging</a:t>
            </a:r>
            <a:r>
              <a:rPr lang="en-US" sz="22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 – Check the per </a:t>
            </a:r>
            <a:r>
              <a:rPr lang="en-US" sz="2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diem rates</a:t>
            </a:r>
            <a:r>
              <a:rPr lang="en-US" sz="2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22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and submit a </a:t>
            </a:r>
            <a:r>
              <a:rPr lang="en-US" sz="2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Lodging Justification form</a:t>
            </a:r>
            <a:r>
              <a:rPr lang="en-US" sz="2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2200" kern="100" dirty="0">
                <a:solidFill>
                  <a:srgbClr val="003E7E"/>
                </a:solidFill>
                <a:effectLst/>
                <a:latin typeface="Aptos" panose="020B0004020202020204" pitchFamily="34" charset="0"/>
                <a:ea typeface="Aptos" panose="020B0004020202020204" pitchFamily="34" charset="0"/>
                <a:cs typeface="Times New Roman" panose="02020603050405020304" pitchFamily="18" charset="0"/>
              </a:rPr>
              <a:t>when the hotel rate is higher than the per diem rate. The Provost or divisional Vice President must sign this form.</a:t>
            </a:r>
          </a:p>
          <a:p>
            <a:pPr marL="342900" indent="-342900">
              <a:buFont typeface="+mj-lt"/>
              <a:buAutoNum type="arabicParenR"/>
            </a:pPr>
            <a:endParaRPr lang="en-US" dirty="0"/>
          </a:p>
        </p:txBody>
      </p:sp>
    </p:spTree>
    <p:extLst>
      <p:ext uri="{BB962C8B-B14F-4D97-AF65-F5344CB8AC3E}">
        <p14:creationId xmlns:p14="http://schemas.microsoft.com/office/powerpoint/2010/main" val="3611969615"/>
      </p:ext>
    </p:extLst>
  </p:cSld>
  <p:clrMapOvr>
    <a:masterClrMapping/>
  </p:clrMapOvr>
</p:sld>
</file>

<file path=ppt/theme/theme1.xml><?xml version="1.0" encoding="utf-8"?>
<a:theme xmlns:a="http://schemas.openxmlformats.org/drawingml/2006/main" name="GradientVTI">
  <a:themeElements>
    <a:clrScheme name="Office">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68F3376439AC4986B0C83ED74701C7" ma:contentTypeVersion="15" ma:contentTypeDescription="Create a new document." ma:contentTypeScope="" ma:versionID="f959883643bcf53e996fe5eced30154d">
  <xsd:schema xmlns:xsd="http://www.w3.org/2001/XMLSchema" xmlns:xs="http://www.w3.org/2001/XMLSchema" xmlns:p="http://schemas.microsoft.com/office/2006/metadata/properties" xmlns:ns2="6f35c6a5-f1dd-477c-83cd-23fd8a8c7be9" xmlns:ns3="e1a96c30-5c44-4058-8c46-1319d7d6a52f" targetNamespace="http://schemas.microsoft.com/office/2006/metadata/properties" ma:root="true" ma:fieldsID="89ed886f6d6c13fa2be9de0d117cb057" ns2:_="" ns3:_="">
    <xsd:import namespace="6f35c6a5-f1dd-477c-83cd-23fd8a8c7be9"/>
    <xsd:import namespace="e1a96c30-5c44-4058-8c46-1319d7d6a52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DateTaken"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35c6a5-f1dd-477c-83cd-23fd8a8c7b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c961168-1882-404d-b78f-614f2ba8476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a96c30-5c44-4058-8c46-1319d7d6a52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2c3a1f1-d9a3-4125-a7b0-0ab71b1382a8}" ma:internalName="TaxCatchAll" ma:showField="CatchAllData" ma:web="e1a96c30-5c44-4058-8c46-1319d7d6a52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f35c6a5-f1dd-477c-83cd-23fd8a8c7be9">
      <Terms xmlns="http://schemas.microsoft.com/office/infopath/2007/PartnerControls"/>
    </lcf76f155ced4ddcb4097134ff3c332f>
    <TaxCatchAll xmlns="e1a96c30-5c44-4058-8c46-1319d7d6a52f" xsi:nil="true"/>
  </documentManagement>
</p:properties>
</file>

<file path=customXml/itemProps1.xml><?xml version="1.0" encoding="utf-8"?>
<ds:datastoreItem xmlns:ds="http://schemas.openxmlformats.org/officeDocument/2006/customXml" ds:itemID="{14885236-E45D-4B38-934B-C55D88187A69}"/>
</file>

<file path=customXml/itemProps2.xml><?xml version="1.0" encoding="utf-8"?>
<ds:datastoreItem xmlns:ds="http://schemas.openxmlformats.org/officeDocument/2006/customXml" ds:itemID="{D4A5C1AF-3FEB-400A-BE82-F16921C2E95E}"/>
</file>

<file path=customXml/itemProps3.xml><?xml version="1.0" encoding="utf-8"?>
<ds:datastoreItem xmlns:ds="http://schemas.openxmlformats.org/officeDocument/2006/customXml" ds:itemID="{782E6DBC-5D44-4804-A51D-D202E997A073}"/>
</file>

<file path=docProps/app.xml><?xml version="1.0" encoding="utf-8"?>
<Properties xmlns="http://schemas.openxmlformats.org/officeDocument/2006/extended-properties" xmlns:vt="http://schemas.openxmlformats.org/officeDocument/2006/docPropsVTypes">
  <Template>TM02892315[[fn=Wisp]]</Template>
  <TotalTime>2811</TotalTime>
  <Words>1756</Words>
  <Application>Microsoft Office PowerPoint</Application>
  <PresentationFormat>Widescreen</PresentationFormat>
  <Paragraphs>98</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Amasis MT Pro Light</vt:lpstr>
      <vt:lpstr>Aptos</vt:lpstr>
      <vt:lpstr>Arial</vt:lpstr>
      <vt:lpstr>Cardo</vt:lpstr>
      <vt:lpstr>Courier New</vt:lpstr>
      <vt:lpstr>Symbol</vt:lpstr>
      <vt:lpstr>Univers</vt:lpstr>
      <vt:lpstr>Wingdings</vt:lpstr>
      <vt:lpstr>GradientVTI</vt:lpstr>
      <vt:lpstr>Travel card Training</vt:lpstr>
      <vt:lpstr>WHAT IS CREDIT CARD RECONCILLIATION?</vt:lpstr>
      <vt:lpstr>PURPOSE AND GOALS OF RECONCILING  AN AGENCY CARD STATEMENT</vt:lpstr>
      <vt:lpstr>POLICY</vt:lpstr>
      <vt:lpstr>CARD HOLDERS ARE RESPONSIBLE FOR:</vt:lpstr>
      <vt:lpstr>PRE-TRIP INSTRUCTIONS </vt:lpstr>
      <vt:lpstr>TRAVEL CARD RECONCILIATION</vt:lpstr>
      <vt:lpstr>TRAVEL CARD RECONCILIATION STEPS</vt:lpstr>
      <vt:lpstr>PowerPoint Presentation</vt:lpstr>
      <vt:lpstr>PowerPoint Presentation</vt:lpstr>
      <vt:lpstr>PowerPoint Presentation</vt:lpstr>
      <vt:lpstr>FOREIGN TRAVEL</vt:lpstr>
      <vt:lpstr>Travel and NET Card Rules</vt:lpstr>
      <vt:lpstr>Travel Card Exclusions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Travel &amp; NET card Training</dc:title>
  <dc:creator>Tammy Gray</dc:creator>
  <cp:lastModifiedBy>Tammy Gray</cp:lastModifiedBy>
  <cp:revision>2</cp:revision>
  <dcterms:created xsi:type="dcterms:W3CDTF">2024-02-27T14:50:21Z</dcterms:created>
  <dcterms:modified xsi:type="dcterms:W3CDTF">2025-02-06T16:19:04Z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0x0101007B68F3376439AC4986B0C83ED74701C7</vt:lpwstr>
  </property>
</Properties>
</file>